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99"/>
    <a:srgbClr val="FF7518"/>
    <a:srgbClr val="8CBC1C"/>
    <a:srgbClr val="5B87F2"/>
    <a:srgbClr val="FFCC18"/>
    <a:srgbClr val="6876E7"/>
    <a:srgbClr val="DC54AD"/>
    <a:srgbClr val="60CA8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787"/>
    <p:restoredTop sz="92222" autoAdjust="0"/>
  </p:normalViewPr>
  <p:slideViewPr>
    <p:cSldViewPr>
      <p:cViewPr varScale="1">
        <p:scale>
          <a:sx n="94" d="100"/>
          <a:sy n="94" d="100"/>
        </p:scale>
        <p:origin x="-108" y="-174"/>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notesViewPr>
    <p:cSldViewPr>
      <p:cViewPr>
        <p:scale>
          <a:sx n="66" d="100"/>
          <a:sy n="66" d="100"/>
        </p:scale>
        <p:origin x="-750" y="135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85838"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5123"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1</a:t>
            </a:r>
          </a:p>
        </p:txBody>
      </p:sp>
      <p:sp>
        <p:nvSpPr>
          <p:cNvPr id="5124"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5125"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5126" name="Rectangle 6"/>
          <p:cNvSpPr>
            <a:spLocks noChangeArrowheads="1" noTextEdit="1"/>
          </p:cNvSpPr>
          <p:nvPr>
            <p:ph type="sldImg"/>
          </p:nvPr>
        </p:nvSpPr>
        <p:spPr>
          <a:xfrm>
            <a:off x="1150938" y="692150"/>
            <a:ext cx="4556125" cy="3416300"/>
          </a:xfrm>
          <a:ln cap="flat"/>
        </p:spPr>
      </p:sp>
      <p:sp>
        <p:nvSpPr>
          <p:cNvPr id="5127" name="Rectangle 7"/>
          <p:cNvSpPr>
            <a:spLocks noGrp="1" noChangeArrowheads="1"/>
          </p:cNvSpPr>
          <p:nvPr>
            <p:ph type="body" idx="1"/>
          </p:nvPr>
        </p:nvSpPr>
        <p:spPr>
          <a:xfrm>
            <a:off x="987425" y="4327525"/>
            <a:ext cx="5026025" cy="4095750"/>
          </a:xfrm>
          <a:solidFill>
            <a:srgbClr val="FFFFFF"/>
          </a:solidFill>
          <a:ln cap="flat">
            <a:solidFill>
              <a:srgbClr val="000000"/>
            </a:solidFill>
          </a:ln>
        </p:spPr>
        <p:txBody>
          <a:bodyPr/>
          <a:lstStyle/>
          <a:p>
            <a:r>
              <a:rPr lang="en-US" b="1" u="sng"/>
              <a:t>Explanation:</a:t>
            </a:r>
            <a:endParaRPr lang="en-US"/>
          </a:p>
          <a:p>
            <a:r>
              <a:rPr lang="en-US"/>
              <a:t>Welcome to our online support materials for those of you interested in using the Parallel Curriculum Model.  In this module, you will find a series of slides and teaching notes that have been created to guide educators in understanding the rationale behind the model, an overview of its components, and an explanation of the ten components that provide the foundation for curriculum designing and planning.</a:t>
            </a:r>
          </a:p>
          <a:p>
            <a:r>
              <a:rPr lang="en-US"/>
              <a:t> </a:t>
            </a:r>
          </a:p>
          <a:p>
            <a:r>
              <a:rPr lang="en-US"/>
              <a:t>To promote understanding of the model, teaching notes have been generated for each slide. The </a:t>
            </a:r>
            <a:r>
              <a:rPr lang="en-US" u="sng"/>
              <a:t>explanation</a:t>
            </a:r>
            <a:r>
              <a:rPr lang="en-US"/>
              <a:t> notes explore the content meaning behind the slide; </a:t>
            </a:r>
            <a:r>
              <a:rPr lang="en-US" u="sng"/>
              <a:t>activity</a:t>
            </a:r>
            <a:r>
              <a:rPr lang="en-US"/>
              <a:t> notes, containing processing prompts, assist workshop leaders or individuals by providing thought-provoking tasks or inquiries pertaining to the slide; and in some cases </a:t>
            </a:r>
            <a:r>
              <a:rPr lang="en-US" u="sng"/>
              <a:t>debriefing</a:t>
            </a:r>
            <a:r>
              <a:rPr lang="en-US"/>
              <a:t> and </a:t>
            </a:r>
            <a:r>
              <a:rPr lang="en-US" u="sng"/>
              <a:t>discussion</a:t>
            </a:r>
            <a:r>
              <a:rPr lang="en-US"/>
              <a:t> notes are written to further explore each slide’s content.</a:t>
            </a:r>
          </a:p>
          <a:p>
            <a:endParaRPr lang="en-US"/>
          </a:p>
          <a:p>
            <a:r>
              <a:rPr lang="en-US"/>
              <a:t>The first module contains an introduction to the Parallel Curriculum Model and an exploration of the ten components that make for a comprehensive curriculum plan.  It is recommended that educators read chapters 1-3 of the book prior to exploring this instructional module.</a:t>
            </a:r>
          </a:p>
          <a:p>
            <a:endParaRPr lang="en-US"/>
          </a:p>
          <a:p>
            <a:r>
              <a:rPr lang="en-U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23555"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10</a:t>
            </a:r>
          </a:p>
        </p:txBody>
      </p:sp>
      <p:sp>
        <p:nvSpPr>
          <p:cNvPr id="23556"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23557"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23558" name="Rectangle 6"/>
          <p:cNvSpPr>
            <a:spLocks noChangeArrowheads="1" noTextEdit="1"/>
          </p:cNvSpPr>
          <p:nvPr>
            <p:ph type="sldImg"/>
          </p:nvPr>
        </p:nvSpPr>
        <p:spPr>
          <a:xfrm>
            <a:off x="1150938" y="692150"/>
            <a:ext cx="4556125" cy="3416300"/>
          </a:xfrm>
          <a:ln cap="flat"/>
        </p:spPr>
      </p:sp>
      <p:sp>
        <p:nvSpPr>
          <p:cNvPr id="23559" name="Rectangle 7"/>
          <p:cNvSpPr>
            <a:spLocks noGrp="1" noChangeArrowheads="1"/>
          </p:cNvSpPr>
          <p:nvPr>
            <p:ph type="body" idx="1"/>
          </p:nvPr>
        </p:nvSpPr>
        <p:spPr>
          <a:xfrm>
            <a:off x="533400" y="4343400"/>
            <a:ext cx="5867400" cy="4114800"/>
          </a:xfrm>
          <a:noFill/>
          <a:ln/>
        </p:spPr>
        <p:txBody>
          <a:bodyPr/>
          <a:lstStyle/>
          <a:p>
            <a:r>
              <a:rPr lang="en-US" sz="1000" b="1" u="sng"/>
              <a:t>Explanation:</a:t>
            </a:r>
            <a:endParaRPr lang="en-US" sz="1000"/>
          </a:p>
          <a:p>
            <a:r>
              <a:rPr lang="en-US" sz="1100"/>
              <a:t>While a vast majority of learners benefit from curriculum and instruction characterized in the previous slides, it is also the case that learners vary in their cognitive development as well as in interests and preferred learning modes.  Students learn best when curriculum and instruction are congruent with that learner’s particular needs.  Thus, while most, if not all, learners share a common need for high-level, meaning-focused curriculum and instruction, there will be</a:t>
            </a:r>
            <a:r>
              <a:rPr lang="en-US" sz="1100" u="sng"/>
              <a:t> varianc</a:t>
            </a:r>
            <a:r>
              <a:rPr lang="en-US" sz="1100"/>
              <a:t>e in how students should encounter and interact with the curriculum.  As students become more advanced in their knowledge, understanding, and skill in a domain, the challenge level of materials and tasks will necessitate escalation.  </a:t>
            </a:r>
            <a:r>
              <a:rPr lang="en-US" sz="1100" u="sng"/>
              <a:t>In the Parallel Curriculum Model, we call this match between the learner and curriculum “ascending intellectual demand.”</a:t>
            </a:r>
          </a:p>
          <a:p>
            <a:r>
              <a:rPr lang="en-US" sz="1100"/>
              <a:t>This model suggests that most, if not all, learners should work consistently with concept-focused curriculum, tasks that call for high level thought, and products that ask students to extend and use what they have learned in meaningful ways.  As a student becomes more advanced, task “demand” will need to escalate to ensure ongoing challenge for that learner and to ensure continual progress toward expertise.</a:t>
            </a:r>
          </a:p>
          <a:p>
            <a:r>
              <a:rPr lang="en-US" sz="1100"/>
              <a:t>One premise of the Parallel Curriculum Model is that students of a given age will exhibit development along a continuum of knowledge and skill in a given area, with some students far advanced beyond grade level or age expectation, some moderately or slightly advanced, and some in the general range/age expectations, and some slightly, moderately, or acutely behind those expectations.</a:t>
            </a:r>
          </a:p>
          <a:p>
            <a:r>
              <a:rPr lang="en-US" sz="1100"/>
              <a:t>The second premise of the model is that by offering each learner the richest possible curriculum and instruction at a level of demand appropriate for the learner,  we assist each  learner in developing to his or her maximum capacity.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25603"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11</a:t>
            </a:r>
          </a:p>
        </p:txBody>
      </p:sp>
      <p:sp>
        <p:nvSpPr>
          <p:cNvPr id="25604"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25605"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25606" name="Rectangle 6"/>
          <p:cNvSpPr>
            <a:spLocks noChangeArrowheads="1" noTextEdit="1"/>
          </p:cNvSpPr>
          <p:nvPr>
            <p:ph type="sldImg"/>
          </p:nvPr>
        </p:nvSpPr>
        <p:spPr>
          <a:xfrm>
            <a:off x="1150938" y="692150"/>
            <a:ext cx="4556125" cy="3416300"/>
          </a:xfrm>
          <a:ln cap="flat"/>
        </p:spPr>
      </p:sp>
      <p:sp>
        <p:nvSpPr>
          <p:cNvPr id="25607" name="Rectangle 7"/>
          <p:cNvSpPr>
            <a:spLocks noGrp="1" noChangeArrowheads="1"/>
          </p:cNvSpPr>
          <p:nvPr>
            <p:ph type="body" idx="1"/>
          </p:nvPr>
        </p:nvSpPr>
        <p:spPr>
          <a:noFill/>
          <a:ln/>
        </p:spPr>
        <p:txBody>
          <a:bodyPr/>
          <a:lstStyle/>
          <a:p>
            <a:r>
              <a:rPr lang="en-US" b="1" u="sng"/>
              <a:t>Workshop Leader Activity/If You Are Working Alone Activity:</a:t>
            </a:r>
            <a:endParaRPr lang="en-US"/>
          </a:p>
          <a:p>
            <a:r>
              <a:rPr lang="en-US"/>
              <a:t>Make a three-column chart with the slide bullets listed in the left-hand column.  In the second column, generate how each of these behaviors and abilities might pose a challenge for teachers as they plan curriculum and instruction, and in the third column brainstorm strategies for attending to these differences.</a:t>
            </a:r>
          </a:p>
          <a:p>
            <a:endParaRPr lang="en-US"/>
          </a:p>
          <a:p>
            <a:r>
              <a:rPr lang="en-US" b="1" u="sng"/>
              <a:t>Explanation:</a:t>
            </a:r>
            <a:endParaRPr lang="en-US"/>
          </a:p>
          <a:p>
            <a:r>
              <a:rPr lang="en-US"/>
              <a:t>Complex as it is to know, appreciate, and respond to all learners, doing so is an imperative in teaching.  Teachers who continuously strive to be reflective, respectful, and responsive, who support their students in developing those same traits, and who constantly assess the impact of environment, curriculum and instruction are far more likely to make a major, positive impact on the learning and lives of their students than are teachers who undervalue any of these factors.  The Parallel Curriculum Model recognizes the fact that students differ in many ways and offer plans for how to address differences within each of the parallels.</a:t>
            </a:r>
            <a:endParaRPr lang="en-US" sz="1000"/>
          </a:p>
          <a:p>
            <a:endParaRPr lang="en-US"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27651"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12</a:t>
            </a:r>
          </a:p>
        </p:txBody>
      </p:sp>
      <p:sp>
        <p:nvSpPr>
          <p:cNvPr id="27652"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27653"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27654" name="Rectangle 6"/>
          <p:cNvSpPr>
            <a:spLocks noChangeArrowheads="1" noTextEdit="1"/>
          </p:cNvSpPr>
          <p:nvPr>
            <p:ph type="sldImg"/>
          </p:nvPr>
        </p:nvSpPr>
        <p:spPr>
          <a:xfrm>
            <a:off x="1150938" y="692150"/>
            <a:ext cx="4556125" cy="3416300"/>
          </a:xfrm>
          <a:ln cap="flat"/>
        </p:spPr>
      </p:sp>
      <p:sp>
        <p:nvSpPr>
          <p:cNvPr id="27655" name="Rectangle 7"/>
          <p:cNvSpPr>
            <a:spLocks noGrp="1" noChangeArrowheads="1"/>
          </p:cNvSpPr>
          <p:nvPr>
            <p:ph type="body" idx="1"/>
          </p:nvPr>
        </p:nvSpPr>
        <p:spPr>
          <a:noFill/>
          <a:ln/>
        </p:spPr>
        <p:txBody>
          <a:bodyPr/>
          <a:lstStyle/>
          <a:p>
            <a:r>
              <a:rPr lang="en-US" b="1" u="sng"/>
              <a:t>Explanation:</a:t>
            </a:r>
            <a:endParaRPr lang="en-US"/>
          </a:p>
          <a:p>
            <a:r>
              <a:rPr lang="en-US"/>
              <a:t>The Parallel Curriculum Model offers, within each parallel, strategies and recommendations for ascending the levels of intellectual demand in a unit.  The recommendations offered in each parallel help educators to address the following points on the slide.</a:t>
            </a:r>
          </a:p>
          <a:p>
            <a:endParaRPr lang="en-US"/>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29699"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13</a:t>
            </a:r>
          </a:p>
        </p:txBody>
      </p:sp>
      <p:sp>
        <p:nvSpPr>
          <p:cNvPr id="29700"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29701"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29702" name="Rectangle 6"/>
          <p:cNvSpPr>
            <a:spLocks noChangeArrowheads="1" noTextEdit="1"/>
          </p:cNvSpPr>
          <p:nvPr>
            <p:ph type="sldImg"/>
          </p:nvPr>
        </p:nvSpPr>
        <p:spPr>
          <a:xfrm>
            <a:off x="1150938" y="692150"/>
            <a:ext cx="4556125" cy="3416300"/>
          </a:xfrm>
          <a:ln cap="flat"/>
        </p:spPr>
      </p:sp>
      <p:sp>
        <p:nvSpPr>
          <p:cNvPr id="29703" name="Rectangle 7"/>
          <p:cNvSpPr>
            <a:spLocks noGrp="1" noChangeArrowheads="1"/>
          </p:cNvSpPr>
          <p:nvPr>
            <p:ph type="body" idx="1"/>
          </p:nvPr>
        </p:nvSpPr>
        <p:spPr>
          <a:xfrm>
            <a:off x="528638" y="4343400"/>
            <a:ext cx="6096000" cy="4114800"/>
          </a:xfrm>
          <a:noFill/>
          <a:ln/>
        </p:spPr>
        <p:txBody>
          <a:bodyPr/>
          <a:lstStyle/>
          <a:p>
            <a:r>
              <a:rPr lang="en-US" b="1" u="sng"/>
              <a:t>Explanation:</a:t>
            </a:r>
            <a:endParaRPr lang="en-US"/>
          </a:p>
          <a:p>
            <a:r>
              <a:rPr lang="en-US"/>
              <a:t>This slide includes a list of possible ways to “ascend the level of intellectual demand” within a unit of study.  When we consider that curriculum is designed around content, process, and product, it is easy to brainstorm ideas for escalating each of these features.</a:t>
            </a:r>
          </a:p>
          <a:p>
            <a:endParaRPr lang="en-US"/>
          </a:p>
          <a:p>
            <a:r>
              <a:rPr lang="en-US" b="1" u="sng"/>
              <a:t>Workshop Leader Activity/If You Are Working Alone:</a:t>
            </a:r>
            <a:endParaRPr lang="en-US"/>
          </a:p>
          <a:p>
            <a:r>
              <a:rPr lang="en-US"/>
              <a:t>(Work in teams of 2-3 or individually.) For this activity, you need to recall the story, </a:t>
            </a:r>
            <a:r>
              <a:rPr lang="en-US" i="1"/>
              <a:t>The Ugly Duckling</a:t>
            </a:r>
            <a:r>
              <a:rPr lang="en-US"/>
              <a:t> by Hans Christian Anderson, which is a literary selection often read by elementary students.  Let’s also assume your students are second graders.  First, select three-four strategies listed above on the list and apply it in designing a task using </a:t>
            </a:r>
            <a:r>
              <a:rPr lang="en-US" i="1"/>
              <a:t>The Ugly Duckling</a:t>
            </a:r>
            <a:r>
              <a:rPr lang="en-US"/>
              <a:t> story.  For example, let’s say that you choose the following strategies:  changing the complexity, use more/less advanced materials and text, and ask for/provide analogies.  You must ask yourself, “What type of task could I create that asks students to deal with more complex issues in the story, </a:t>
            </a:r>
            <a:r>
              <a:rPr lang="en-US" i="1"/>
              <a:t>The Ugly Duckling</a:t>
            </a:r>
            <a:r>
              <a:rPr lang="en-US"/>
              <a:t>? What other texts might I have some students read to make comparisons and identify connections between the themes that are identified in </a:t>
            </a:r>
            <a:r>
              <a:rPr lang="en-US" i="1"/>
              <a:t>The Ugly Duckling</a:t>
            </a:r>
            <a:r>
              <a:rPr lang="en-US"/>
              <a:t> and those of the other texts?  Can I have the students generate analogies that compare similar experiences in their own lives to those read in the story?  Now that you have selected from the list above, generate a series of tasks that would be challenging and typically not offered to most second graders.</a:t>
            </a:r>
          </a:p>
          <a:p>
            <a:endParaRPr lang="en-US" b="1" u="sng"/>
          </a:p>
          <a:p>
            <a:r>
              <a:rPr lang="en-US" b="1" u="sng"/>
              <a:t>Debriefing:</a:t>
            </a:r>
            <a:endParaRPr lang="en-US"/>
          </a:p>
          <a:p>
            <a:r>
              <a:rPr lang="en-US"/>
              <a:t>Share the curricular tasks that each group generated.  Discuss how the tasks differ and how they respond to the needs of students who vary experientially and cognitively from their peers.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31747"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14</a:t>
            </a:r>
          </a:p>
        </p:txBody>
      </p:sp>
      <p:sp>
        <p:nvSpPr>
          <p:cNvPr id="31748"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31749"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31750" name="Rectangle 6"/>
          <p:cNvSpPr>
            <a:spLocks noChangeArrowheads="1" noTextEdit="1"/>
          </p:cNvSpPr>
          <p:nvPr>
            <p:ph type="sldImg"/>
          </p:nvPr>
        </p:nvSpPr>
        <p:spPr>
          <a:xfrm>
            <a:off x="1150938" y="692150"/>
            <a:ext cx="4556125" cy="3416300"/>
          </a:xfrm>
          <a:ln cap="flat"/>
        </p:spPr>
      </p:sp>
      <p:sp>
        <p:nvSpPr>
          <p:cNvPr id="31751" name="Rectangle 7"/>
          <p:cNvSpPr>
            <a:spLocks noGrp="1" noChangeArrowheads="1"/>
          </p:cNvSpPr>
          <p:nvPr>
            <p:ph type="body" idx="1"/>
          </p:nvPr>
        </p:nvSpPr>
        <p:spPr>
          <a:noFill/>
          <a:ln/>
        </p:spPr>
        <p:txBody>
          <a:bodyPr/>
          <a:lstStyle/>
          <a:p>
            <a:r>
              <a:rPr lang="en-US" b="1" u="sng"/>
              <a:t>Explanation:</a:t>
            </a:r>
            <a:endParaRPr lang="en-US"/>
          </a:p>
          <a:p>
            <a:r>
              <a:rPr lang="en-US"/>
              <a:t>In designing curriculum that supports the ascending levels of intellectual demand, a teacher is required to carefully consider the questions posed on the slide.  The answers to these questions help teachers plan the approaches they will use to construct learning experiences that attend to the various differences that exist among their students.  These questions need to be addressed continuously throughout the instructional unit.  Prior to developing a unit of instruction, teachers must consider how students varying in accordance with the curriculum that is taught in order to provide challenging learning experiences appropriately matched to student needs.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15</a:t>
            </a:r>
          </a:p>
        </p:txBody>
      </p:sp>
      <p:sp>
        <p:nvSpPr>
          <p:cNvPr id="33796"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33797"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33798" name="Rectangle 6"/>
          <p:cNvSpPr>
            <a:spLocks noChangeArrowheads="1" noTextEdit="1"/>
          </p:cNvSpPr>
          <p:nvPr>
            <p:ph type="sldImg"/>
          </p:nvPr>
        </p:nvSpPr>
        <p:spPr>
          <a:xfrm>
            <a:off x="1150938" y="692150"/>
            <a:ext cx="4556125" cy="3416300"/>
          </a:xfrm>
          <a:ln cap="flat"/>
        </p:spPr>
      </p:sp>
      <p:sp>
        <p:nvSpPr>
          <p:cNvPr id="33799" name="Rectangle 7"/>
          <p:cNvSpPr>
            <a:spLocks noGrp="1" noChangeArrowheads="1"/>
          </p:cNvSpPr>
          <p:nvPr>
            <p:ph type="body" idx="1"/>
          </p:nvPr>
        </p:nvSpPr>
        <p:spPr>
          <a:noFill/>
          <a:ln/>
        </p:spPr>
        <p:txBody>
          <a:bodyPr/>
          <a:lstStyle/>
          <a:p>
            <a:r>
              <a:rPr lang="en-US" b="1" u="sng"/>
              <a:t>Explanation:</a:t>
            </a:r>
            <a:endParaRPr lang="en-US"/>
          </a:p>
          <a:p>
            <a:r>
              <a:rPr lang="en-US"/>
              <a:t>The Parallel Curriculum Model proposes the possibility of developing appropriately challenging curriculum using one, two, three, or four parallel ways of thinking about course content.  The term “parallel” indicates several formats through which educators can approach curriculum design in the same subject or discipline.  </a:t>
            </a:r>
            <a:r>
              <a:rPr lang="en-US" u="sng"/>
              <a:t>“Parallel” should not be taken to mean that the formats or approaches must remain separate and distinct in planning or in classroom use.</a:t>
            </a:r>
            <a:r>
              <a:rPr lang="en-US"/>
              <a:t>  The model does not purport to be a recipe, and it cannot be prescriptive.  It is important to also note that the parallel curricula described in the Parallel Curriculum Model can be used in any order.  In addition, it is important to recall that the parallels can be used singly or in combination.</a:t>
            </a:r>
          </a:p>
          <a:p>
            <a:endParaRPr lang="en-US"/>
          </a:p>
          <a:p>
            <a:r>
              <a:rPr lang="en-US" b="1" u="sng"/>
              <a:t>Workshop Leader Activity/If You Are Working Alone Activity:</a:t>
            </a:r>
            <a:endParaRPr lang="en-US"/>
          </a:p>
          <a:p>
            <a:r>
              <a:rPr lang="en-US"/>
              <a:t>Turn to Figure 2.1 on page 18 of the PCM book.  Read the definitions for each parallel and discuss the differences between each parallel’s definition and purpose.  Discuss how a unit might be approached using one or more of these parallels.  Think of curriculum that you have designed that attempted to achieve the purpose of one or more of these parallels.  Share your examples.</a:t>
            </a:r>
          </a:p>
          <a:p>
            <a:endParaRPr lang="en-US"/>
          </a:p>
          <a:p>
            <a:r>
              <a:rPr lang="en-US" b="1" u="sng"/>
              <a:t>Explanation:</a:t>
            </a:r>
            <a:endParaRPr lang="en-US"/>
          </a:p>
          <a:p>
            <a:r>
              <a:rPr lang="en-US"/>
              <a:t>This module will provide only an overview of each of the parallels.  Time should be provided for reading the description of each of these parallels as outlined in chapter 2.</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35843"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16</a:t>
            </a:r>
          </a:p>
        </p:txBody>
      </p:sp>
      <p:sp>
        <p:nvSpPr>
          <p:cNvPr id="35844"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35845"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35846" name="Rectangle 6"/>
          <p:cNvSpPr>
            <a:spLocks noChangeArrowheads="1" noTextEdit="1"/>
          </p:cNvSpPr>
          <p:nvPr>
            <p:ph type="sldImg"/>
          </p:nvPr>
        </p:nvSpPr>
        <p:spPr>
          <a:xfrm>
            <a:off x="1150938" y="692150"/>
            <a:ext cx="4556125" cy="3416300"/>
          </a:xfrm>
          <a:ln cap="flat"/>
        </p:spPr>
      </p:sp>
      <p:sp>
        <p:nvSpPr>
          <p:cNvPr id="35847" name="Rectangle 7"/>
          <p:cNvSpPr>
            <a:spLocks noGrp="1" noChangeArrowheads="1"/>
          </p:cNvSpPr>
          <p:nvPr>
            <p:ph type="body" idx="1"/>
          </p:nvPr>
        </p:nvSpPr>
        <p:spPr>
          <a:noFill/>
          <a:ln/>
        </p:spPr>
        <p:txBody>
          <a:bodyPr/>
          <a:lstStyle/>
          <a:p>
            <a:r>
              <a:rPr lang="en-US" b="1" u="sng"/>
              <a:t>Explanation:</a:t>
            </a:r>
            <a:endParaRPr lang="en-US"/>
          </a:p>
          <a:p>
            <a:endParaRPr lang="en-US"/>
          </a:p>
          <a:p>
            <a:r>
              <a:rPr lang="en-US"/>
              <a:t>The four parallels help to organize our thoughts regarding content selection, developing expertise in a subject area or discipline, varying levels of cognitive readiness, and learning preferences (including style and interest).  Collectively viewed, the four parallels provide educators with a framework for developing comprehensive curriculum while attending to all these issues.  </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37891"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17</a:t>
            </a:r>
          </a:p>
        </p:txBody>
      </p:sp>
      <p:sp>
        <p:nvSpPr>
          <p:cNvPr id="37892"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37893"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37894" name="Rectangle 6"/>
          <p:cNvSpPr>
            <a:spLocks noChangeArrowheads="1" noTextEdit="1"/>
          </p:cNvSpPr>
          <p:nvPr>
            <p:ph type="sldImg"/>
          </p:nvPr>
        </p:nvSpPr>
        <p:spPr>
          <a:xfrm>
            <a:off x="1150938" y="692150"/>
            <a:ext cx="4556125" cy="3416300"/>
          </a:xfrm>
          <a:ln cap="flat"/>
        </p:spPr>
      </p:sp>
      <p:sp>
        <p:nvSpPr>
          <p:cNvPr id="37895" name="Rectangle 7"/>
          <p:cNvSpPr>
            <a:spLocks noGrp="1" noChangeArrowheads="1"/>
          </p:cNvSpPr>
          <p:nvPr>
            <p:ph type="body" idx="1"/>
          </p:nvPr>
        </p:nvSpPr>
        <p:spPr>
          <a:xfrm>
            <a:off x="300038" y="4343400"/>
            <a:ext cx="6324600" cy="4572000"/>
          </a:xfrm>
          <a:noFill/>
          <a:ln/>
        </p:spPr>
        <p:txBody>
          <a:bodyPr/>
          <a:lstStyle/>
          <a:p>
            <a:r>
              <a:rPr lang="en-US" sz="1000" b="1" u="sng"/>
              <a:t>Explanation:</a:t>
            </a:r>
            <a:endParaRPr lang="en-US" sz="1000"/>
          </a:p>
          <a:p>
            <a:r>
              <a:rPr lang="en-US" sz="1000"/>
              <a:t>The organization of the PCM addresses the importance of providing qualitatively differentiated curriculum and respects the curricular principles that have been discussed  thus far in the previous slides.  </a:t>
            </a:r>
          </a:p>
          <a:p>
            <a:endParaRPr lang="en-US" sz="1000"/>
          </a:p>
          <a:p>
            <a:r>
              <a:rPr lang="en-US" sz="1000"/>
              <a:t>All curriculum takes its basic definition and purpose from what the Parallel Curriculum Models called  the Core Curriculum because this parallel reflects the essential nature of a discipline as experts in that discipline conceive and practice the discipline.  The second parallel, the Curriculum of Connection,s expands on the Core Curriculum by guiding students to make connections within or across disciplines,  times, cultures or places, people or some combination of these elements.  A third parallel,  the Curriculum of Practice, guides learners in understanding and applying the facts, concepts, and principles, and methodologies of the discipline in ways that encourage student growth toward expertise in the discipline.  The fourth and final parallel, the Curriculum of Identify, guides students in coming to understand their own strengths, preferences, values, and commitment by reflecting on their own development through the lens of contributors and professionals in a field of study.</a:t>
            </a:r>
          </a:p>
          <a:p>
            <a:endParaRPr lang="en-US" sz="1000"/>
          </a:p>
          <a:p>
            <a:r>
              <a:rPr lang="en-US" sz="1000"/>
              <a:t>The Parallel Curriculum Model assumes that teachers may create appropriately challenging curriculum by using </a:t>
            </a:r>
            <a:r>
              <a:rPr lang="en-US" sz="1000" u="sng"/>
              <a:t>any one parallel</a:t>
            </a:r>
            <a:r>
              <a:rPr lang="en-US" sz="1000"/>
              <a:t> (at appropriate levels of intellectual demand) </a:t>
            </a:r>
            <a:r>
              <a:rPr lang="en-US" sz="1000" u="sng"/>
              <a:t>or a combination of the parallels</a:t>
            </a:r>
            <a:r>
              <a:rPr lang="en-US" sz="1000"/>
              <a:t> (at appropriate levels of intellectual demand) as a framework for thinking about and planning curriculum.</a:t>
            </a:r>
          </a:p>
          <a:p>
            <a:endParaRPr lang="en-US" sz="1000"/>
          </a:p>
          <a:p>
            <a:r>
              <a:rPr lang="en-US" sz="1000" b="1" u="sng"/>
              <a:t>Workshop Leader Activity/If You Are Working Alone:</a:t>
            </a:r>
            <a:endParaRPr lang="en-US" sz="1000"/>
          </a:p>
          <a:p>
            <a:r>
              <a:rPr lang="en-US" sz="1000"/>
              <a:t>Read pages 20-42 to acquire knowledge on the differences among the four parallels.  Create a graphic organizer that would organize your understanding of the definitions and purposes of each parallel.  Additionally, include an example of a curricular idea using each parallel on your graphic organizer.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39939"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18</a:t>
            </a:r>
          </a:p>
        </p:txBody>
      </p:sp>
      <p:sp>
        <p:nvSpPr>
          <p:cNvPr id="39940"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39941"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39942" name="Rectangle 6"/>
          <p:cNvSpPr>
            <a:spLocks noChangeArrowheads="1" noTextEdit="1"/>
          </p:cNvSpPr>
          <p:nvPr>
            <p:ph type="sldImg"/>
          </p:nvPr>
        </p:nvSpPr>
        <p:spPr>
          <a:xfrm>
            <a:off x="1150938" y="692150"/>
            <a:ext cx="4556125" cy="3416300"/>
          </a:xfrm>
          <a:ln cap="flat"/>
        </p:spPr>
      </p:sp>
      <p:sp>
        <p:nvSpPr>
          <p:cNvPr id="39943" name="Rectangle 7"/>
          <p:cNvSpPr>
            <a:spLocks noGrp="1" noChangeArrowheads="1"/>
          </p:cNvSpPr>
          <p:nvPr>
            <p:ph type="body" idx="1"/>
          </p:nvPr>
        </p:nvSpPr>
        <p:spPr>
          <a:noFill/>
          <a:ln/>
        </p:spPr>
        <p:txBody>
          <a:bodyPr/>
          <a:lstStyle/>
          <a:p>
            <a:r>
              <a:rPr lang="en-US" b="1" u="sng"/>
              <a:t>Explanation:</a:t>
            </a:r>
            <a:endParaRPr lang="en-US"/>
          </a:p>
          <a:p>
            <a:r>
              <a:rPr lang="en-US"/>
              <a:t>The four parallels are summarized in a single phrase in this slide.  A curriculum writer may choose to focus on one or more of the parallels to construct a curriculum unit depending on the purpose of the unit.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41987"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19</a:t>
            </a:r>
          </a:p>
        </p:txBody>
      </p:sp>
      <p:sp>
        <p:nvSpPr>
          <p:cNvPr id="41988"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41989"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41990" name="Rectangle 6"/>
          <p:cNvSpPr>
            <a:spLocks noChangeArrowheads="1" noTextEdit="1"/>
          </p:cNvSpPr>
          <p:nvPr>
            <p:ph type="sldImg"/>
          </p:nvPr>
        </p:nvSpPr>
        <p:spPr>
          <a:xfrm>
            <a:off x="1150938" y="692150"/>
            <a:ext cx="4556125" cy="3416300"/>
          </a:xfrm>
          <a:ln cap="flat"/>
        </p:spPr>
      </p:sp>
      <p:sp>
        <p:nvSpPr>
          <p:cNvPr id="41991" name="Rectangle 7"/>
          <p:cNvSpPr>
            <a:spLocks noGrp="1" noChangeArrowheads="1"/>
          </p:cNvSpPr>
          <p:nvPr>
            <p:ph type="body" idx="1"/>
          </p:nvPr>
        </p:nvSpPr>
        <p:spPr>
          <a:noFill/>
          <a:ln/>
        </p:spPr>
        <p:txBody>
          <a:bodyPr/>
          <a:lstStyle/>
          <a:p>
            <a:r>
              <a:rPr lang="en-US" b="1" u="sng"/>
              <a:t>Explanation:</a:t>
            </a:r>
            <a:endParaRPr lang="en-US"/>
          </a:p>
          <a:p>
            <a:r>
              <a:rPr lang="en-US"/>
              <a:t>The purposes for the Parallel Curriculum Model can be best summarized by reading this list.  It is a model that respects the curricular contributions of the past, recognizes that learners vary in different ways that will affect how they find meaning in the curriculum that is offered to them, and believes that there are several formats (parallels) through which educators can approach curriculum design depending on his/her purpose and after a careful reflection about students’ needs.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2</a:t>
            </a:r>
          </a:p>
        </p:txBody>
      </p:sp>
      <p:sp>
        <p:nvSpPr>
          <p:cNvPr id="7172"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7173"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7174" name="Rectangle 6"/>
          <p:cNvSpPr>
            <a:spLocks noChangeArrowheads="1" noTextEdit="1"/>
          </p:cNvSpPr>
          <p:nvPr>
            <p:ph type="sldImg"/>
          </p:nvPr>
        </p:nvSpPr>
        <p:spPr>
          <a:xfrm>
            <a:off x="1150938" y="692150"/>
            <a:ext cx="4556125" cy="3416300"/>
          </a:xfrm>
          <a:ln cap="flat"/>
        </p:spPr>
      </p:sp>
      <p:sp>
        <p:nvSpPr>
          <p:cNvPr id="7175" name="Rectangle 7"/>
          <p:cNvSpPr>
            <a:spLocks noGrp="1" noChangeArrowheads="1"/>
          </p:cNvSpPr>
          <p:nvPr>
            <p:ph type="body" idx="1"/>
          </p:nvPr>
        </p:nvSpPr>
        <p:spPr>
          <a:xfrm>
            <a:off x="987425" y="4327525"/>
            <a:ext cx="5026025" cy="4095750"/>
          </a:xfrm>
          <a:solidFill>
            <a:srgbClr val="FFFFFF"/>
          </a:solidFill>
          <a:ln cap="flat">
            <a:solidFill>
              <a:srgbClr val="000000"/>
            </a:solidFill>
          </a:ln>
        </p:spPr>
        <p:txBody>
          <a:bodyPr/>
          <a:lstStyle/>
          <a:p>
            <a:r>
              <a:rPr lang="en-US" b="1" u="sng"/>
              <a:t>Explanation:</a:t>
            </a:r>
            <a:endParaRPr lang="en-US"/>
          </a:p>
          <a:p>
            <a:r>
              <a:rPr lang="en-US"/>
              <a:t>The first cluster of slides focuses on the framework that has been developed to assist teachers in designing or remodeling curriculum.  A well-designed curriculum becomes the result of thinking clearly about several curricular components that guide the teaching and learning process.  </a:t>
            </a:r>
          </a:p>
          <a:p>
            <a:endParaRPr lang="en-US"/>
          </a:p>
          <a:p>
            <a:r>
              <a:rPr lang="en-US"/>
              <a:t>Included with the slides are “teaching notes” that provide explanations, activities, debriefing exercises, and discussions that can take place as you interact with the slides. In some cases there are two types of activities listed.  The “Workshop Leader Activity”is for those who are are working with teams or are planning professional development.  The “If You Are Working Alone Activity” has been tailored for those who are working by themselves.  The activities are used to promote, process, and offer assistance in thinking about the content on the slide.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44035"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20</a:t>
            </a:r>
          </a:p>
        </p:txBody>
      </p:sp>
      <p:sp>
        <p:nvSpPr>
          <p:cNvPr id="44036"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44037"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44038" name="Rectangle 6"/>
          <p:cNvSpPr>
            <a:spLocks noChangeArrowheads="1" noTextEdit="1"/>
          </p:cNvSpPr>
          <p:nvPr>
            <p:ph type="sldImg"/>
          </p:nvPr>
        </p:nvSpPr>
        <p:spPr>
          <a:xfrm>
            <a:off x="1150938" y="692150"/>
            <a:ext cx="4556125" cy="3416300"/>
          </a:xfrm>
          <a:ln cap="flat"/>
        </p:spPr>
      </p:sp>
      <p:sp>
        <p:nvSpPr>
          <p:cNvPr id="44039" name="Rectangle 7"/>
          <p:cNvSpPr>
            <a:spLocks noGrp="1" noChangeArrowheads="1"/>
          </p:cNvSpPr>
          <p:nvPr>
            <p:ph type="body" idx="1"/>
          </p:nvPr>
        </p:nvSpPr>
        <p:spPr>
          <a:noFill/>
          <a:ln/>
        </p:spPr>
        <p:txBody>
          <a:bodyPr/>
          <a:lstStyle/>
          <a:p>
            <a:r>
              <a:rPr lang="en-US" b="1" u="sng"/>
              <a:t>Workshop Leader Activity/If You Are Working Alone Activity:</a:t>
            </a:r>
            <a:endParaRPr lang="en-US"/>
          </a:p>
          <a:p>
            <a:r>
              <a:rPr lang="en-US"/>
              <a:t>Stop and consider what you now understand about the Parallel Curriculum Model.  Make a list of insights you have gained.  What questions do you still have?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46083"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21</a:t>
            </a:r>
          </a:p>
        </p:txBody>
      </p:sp>
      <p:sp>
        <p:nvSpPr>
          <p:cNvPr id="46084"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46085"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46086" name="Rectangle 6"/>
          <p:cNvSpPr>
            <a:spLocks noChangeArrowheads="1" noTextEdit="1"/>
          </p:cNvSpPr>
          <p:nvPr>
            <p:ph type="sldImg"/>
          </p:nvPr>
        </p:nvSpPr>
        <p:spPr>
          <a:xfrm>
            <a:off x="1150938" y="692150"/>
            <a:ext cx="4556125" cy="3416300"/>
          </a:xfrm>
          <a:ln cap="flat"/>
        </p:spPr>
      </p:sp>
      <p:sp>
        <p:nvSpPr>
          <p:cNvPr id="46087" name="Rectangle 7"/>
          <p:cNvSpPr>
            <a:spLocks noGrp="1" noChangeArrowheads="1"/>
          </p:cNvSpPr>
          <p:nvPr>
            <p:ph type="body" idx="1"/>
          </p:nvPr>
        </p:nvSpPr>
        <p:spPr>
          <a:xfrm>
            <a:off x="301625" y="3887788"/>
            <a:ext cx="6321425" cy="5102225"/>
          </a:xfrm>
          <a:solidFill>
            <a:srgbClr val="FFFFFF"/>
          </a:solidFill>
          <a:ln cap="flat">
            <a:solidFill>
              <a:srgbClr val="000000"/>
            </a:solidFill>
          </a:ln>
        </p:spPr>
        <p:txBody>
          <a:bodyPr/>
          <a:lstStyle/>
          <a:p>
            <a:r>
              <a:rPr lang="en-US" sz="1000" b="1" u="sng"/>
              <a:t>Explanation:</a:t>
            </a:r>
            <a:endParaRPr lang="en-US" sz="1000"/>
          </a:p>
          <a:p>
            <a:r>
              <a:rPr lang="en-US" sz="1000"/>
              <a:t>Educators are faced with many decisions as they write or remodel units of instruction for their students.  A plan that guides this decision making process should include those that encourage us to consider how we will organize, manage, and assess the interactions among the teacher, the learners, and the content knowledge we want students to acquire.</a:t>
            </a:r>
          </a:p>
          <a:p>
            <a:endParaRPr lang="en-US" sz="1000"/>
          </a:p>
          <a:p>
            <a:r>
              <a:rPr lang="en-US" sz="1000" b="1" u="sng"/>
              <a:t>Workshop Leader Activity:</a:t>
            </a:r>
            <a:endParaRPr lang="en-US" sz="1000"/>
          </a:p>
          <a:p>
            <a:r>
              <a:rPr lang="en-US" sz="1000"/>
              <a:t>In small groups, generate the types of decisions that have to be made when writing or remodeling curriculum.  Brainstorm this list and then with your group, categorize and label these decisions.  Allow 10-15 minutes.</a:t>
            </a:r>
          </a:p>
          <a:p>
            <a:endParaRPr lang="en-US" sz="1000"/>
          </a:p>
          <a:p>
            <a:r>
              <a:rPr lang="en-US" sz="1000" b="1" u="sng"/>
              <a:t>If You Are Working Alone Activity:</a:t>
            </a:r>
            <a:endParaRPr lang="en-US" sz="1000" u="sng"/>
          </a:p>
          <a:p>
            <a:r>
              <a:rPr lang="en-US" sz="1000"/>
              <a:t>Consider all the types of decisions you have to make when designing or remodeling curriculum for your students and record these decisions on a piece of paper.  Take this list and categorize your decisions under larger headings.  Compare your list to the ten components that have been identified on the next slide.</a:t>
            </a:r>
          </a:p>
          <a:p>
            <a:endParaRPr lang="en-US" sz="1000" u="sng"/>
          </a:p>
          <a:p>
            <a:r>
              <a:rPr lang="en-US" sz="1000" b="1" u="sng"/>
              <a:t>Debriefing:</a:t>
            </a:r>
            <a:endParaRPr lang="en-US" sz="1000"/>
          </a:p>
          <a:p>
            <a:r>
              <a:rPr lang="en-US" sz="1000"/>
              <a:t>Share the list of categories generated in each group.  Compare this list with the components that have been identified on the next slide.</a:t>
            </a:r>
          </a:p>
          <a:p>
            <a:endParaRPr lang="en-US" sz="1000"/>
          </a:p>
          <a:p>
            <a:r>
              <a:rPr lang="en-US" sz="1000" b="1" u="sng"/>
              <a:t>Discussion:</a:t>
            </a:r>
            <a:endParaRPr lang="en-US" sz="1000"/>
          </a:p>
          <a:p>
            <a:r>
              <a:rPr lang="en-US" sz="1000"/>
              <a:t>Discuss the importance of having a design plan in mind when developing instructional units.  What are the pros and cons of using a design plan?  Why might this be difficult to use? How might it be useful?</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48131"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22</a:t>
            </a:r>
          </a:p>
        </p:txBody>
      </p:sp>
      <p:sp>
        <p:nvSpPr>
          <p:cNvPr id="48132"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48133"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48134" name="Rectangle 6"/>
          <p:cNvSpPr>
            <a:spLocks noChangeArrowheads="1" noTextEdit="1"/>
          </p:cNvSpPr>
          <p:nvPr>
            <p:ph type="sldImg"/>
          </p:nvPr>
        </p:nvSpPr>
        <p:spPr>
          <a:xfrm>
            <a:off x="1150938" y="692150"/>
            <a:ext cx="4556125" cy="3416300"/>
          </a:xfrm>
          <a:ln cap="flat"/>
        </p:spPr>
      </p:sp>
      <p:sp>
        <p:nvSpPr>
          <p:cNvPr id="48135" name="Rectangle 7"/>
          <p:cNvSpPr>
            <a:spLocks noGrp="1" noChangeArrowheads="1"/>
          </p:cNvSpPr>
          <p:nvPr>
            <p:ph type="body" idx="1"/>
          </p:nvPr>
        </p:nvSpPr>
        <p:spPr>
          <a:xfrm>
            <a:off x="225425" y="3887788"/>
            <a:ext cx="6473825" cy="5026025"/>
          </a:xfrm>
          <a:solidFill>
            <a:srgbClr val="FFFFFF"/>
          </a:solidFill>
          <a:ln cap="flat">
            <a:solidFill>
              <a:srgbClr val="000000"/>
            </a:solidFill>
          </a:ln>
        </p:spPr>
        <p:txBody>
          <a:bodyPr/>
          <a:lstStyle/>
          <a:p>
            <a:r>
              <a:rPr lang="en-US" sz="1000" b="1" u="sng"/>
              <a:t>Explanation:</a:t>
            </a:r>
            <a:endParaRPr lang="en-US" sz="1000"/>
          </a:p>
          <a:p>
            <a:r>
              <a:rPr lang="en-US" sz="1000"/>
              <a:t>These elements are likely to be part of planning high-quality curriculum.  These elements represent our current professional understanding of what it means to plan well so that students can learn well.  In some cases a teacher may have legitimate reasons not to attend to one or more of the elements we propose here.  There may be instances in which teachers would add elements to the ones we’ve chosen to present.  Further, the planning process may not always follow a linear process.  That is, a teacher may not begin by thinking about content or standards, move directly to thinking about an assessment plan, select an introductory activity, and so on.  Early planning may actually begin with an idea for a powerful student product or by examining available resources for the unit.  Our goal of generating these ten components is not to restrict or prescribe teaching planning but, rather, to prompt reflection on those elements which, used in concert and with finesse, can strengthen what and how we teach, with the goal of strengthening student learning.</a:t>
            </a:r>
          </a:p>
          <a:p>
            <a:endParaRPr lang="en-US" sz="1000"/>
          </a:p>
          <a:p>
            <a:r>
              <a:rPr lang="en-US" sz="1000" b="1" u="sng"/>
              <a:t>Workshop Leader Activity:</a:t>
            </a:r>
            <a:endParaRPr lang="en-US" sz="1000"/>
          </a:p>
          <a:p>
            <a:r>
              <a:rPr lang="en-US" sz="1000"/>
              <a:t>Divide your group into  teams.  Provide each team with one or more index cards that have  one of the ten components written on it.  Their task is to provide a </a:t>
            </a:r>
            <a:r>
              <a:rPr lang="en-US" sz="1000" u="sng"/>
              <a:t>definition </a:t>
            </a:r>
            <a:r>
              <a:rPr lang="en-US" sz="1000"/>
              <a:t>that helps us to understand the importance of this component and to identify what</a:t>
            </a:r>
            <a:r>
              <a:rPr lang="en-US" sz="1000" u="sng"/>
              <a:t> considerations</a:t>
            </a:r>
            <a:r>
              <a:rPr lang="en-US" sz="1000"/>
              <a:t> should be made when planning for this component within a unit of instruction.</a:t>
            </a:r>
          </a:p>
          <a:p>
            <a:endParaRPr lang="en-US" sz="1000"/>
          </a:p>
          <a:p>
            <a:r>
              <a:rPr lang="en-US" sz="1000" b="1" u="sng"/>
              <a:t>If You Are Working Alone Activity:</a:t>
            </a:r>
            <a:r>
              <a:rPr lang="en-US" sz="1000"/>
              <a:t> </a:t>
            </a:r>
          </a:p>
          <a:p>
            <a:r>
              <a:rPr lang="en-US" sz="1000"/>
              <a:t>Reflect on why careful consideration of  these ten components would strengthen student learning.  Begin to ask yourself: “How can the products that I ask from the students demonstrate understanding of the content?  How can these products be used to assess student learning?”  “How will I ascend the levels of intellectual demand for some of my students and how will these changes impact the types of grouping strategies that I will use in my classroom?” This type of metacognitive thinking about the ten components is necessary as you design curriculum using the four parallels.</a:t>
            </a:r>
          </a:p>
          <a:p>
            <a:endParaRPr lang="en-US" sz="1000" u="sng"/>
          </a:p>
          <a:p>
            <a:r>
              <a:rPr lang="en-US" sz="1000" b="1" u="sng"/>
              <a:t>Debriefing:</a:t>
            </a:r>
            <a:r>
              <a:rPr lang="en-US" sz="1000"/>
              <a:t>  </a:t>
            </a:r>
          </a:p>
          <a:p>
            <a:r>
              <a:rPr lang="en-US" sz="1000"/>
              <a:t>Have one member from each group share their definitions and considerations and discuss with the group how each of these components help us to design curriculum that is comprehensive and reflective of student differences.</a:t>
            </a:r>
            <a:endParaRPr lang="en-US" sz="900"/>
          </a:p>
          <a:p>
            <a:endParaRPr lang="en-US" sz="900"/>
          </a:p>
          <a:p>
            <a:endParaRPr lang="en-US" sz="9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50179"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23</a:t>
            </a:r>
          </a:p>
        </p:txBody>
      </p:sp>
      <p:sp>
        <p:nvSpPr>
          <p:cNvPr id="50180"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50181"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50182" name="Rectangle 6"/>
          <p:cNvSpPr>
            <a:spLocks noChangeArrowheads="1" noTextEdit="1"/>
          </p:cNvSpPr>
          <p:nvPr>
            <p:ph type="sldImg"/>
          </p:nvPr>
        </p:nvSpPr>
        <p:spPr>
          <a:xfrm>
            <a:off x="1150938" y="692150"/>
            <a:ext cx="4556125" cy="3416300"/>
          </a:xfrm>
          <a:ln cap="flat"/>
        </p:spPr>
      </p:sp>
      <p:sp>
        <p:nvSpPr>
          <p:cNvPr id="50183" name="Rectangle 7"/>
          <p:cNvSpPr>
            <a:spLocks noGrp="1" noChangeArrowheads="1"/>
          </p:cNvSpPr>
          <p:nvPr>
            <p:ph type="body" idx="1"/>
          </p:nvPr>
        </p:nvSpPr>
        <p:spPr>
          <a:xfrm>
            <a:off x="225425" y="4116388"/>
            <a:ext cx="6550025" cy="4797425"/>
          </a:xfrm>
          <a:solidFill>
            <a:srgbClr val="FFFFFF"/>
          </a:solidFill>
          <a:ln cap="flat">
            <a:solidFill>
              <a:srgbClr val="000000"/>
            </a:solidFill>
          </a:ln>
        </p:spPr>
        <p:txBody>
          <a:bodyPr/>
          <a:lstStyle/>
          <a:p>
            <a:r>
              <a:rPr lang="en-US" sz="1000" b="1" u="sng"/>
              <a:t>Explanation</a:t>
            </a:r>
            <a:r>
              <a:rPr lang="en-US" sz="1000" u="sng"/>
              <a:t>:</a:t>
            </a:r>
            <a:r>
              <a:rPr lang="en-US" sz="1000"/>
              <a:t> (Highlight these important points)</a:t>
            </a:r>
          </a:p>
          <a:p>
            <a:r>
              <a:rPr lang="en-US" sz="1000"/>
              <a:t>Compare the participants’ ideas with the definitions and exemplary characteristics that have been listed on the charts.  Emphasize that content emerges from variety of sources.  Certainly content arises, to some degree, from a teacher’s growing comfort with and expertise in a domain.  When we understand a field deeply and richly, we know what matters most in it!  There is no substitute for a teacher’s developing expertise in subject matter that he/she teaches.  In addition, content may be spelled out in district curriculum plans and documents in the form of learning objectives, benchmarks, goals, or learner outcomes.  Documents containing a list of state standards that identify the content knowledge, understanding, and skills that students will master at various grade levels are another source for curricular content. Certainly, textbooks also play a role in determining the content of the curriculum. </a:t>
            </a:r>
          </a:p>
          <a:p>
            <a:r>
              <a:rPr lang="en-US" sz="1000"/>
              <a:t>In general, the most effective standards documents are those that help teachers focus on the essential structure of a discipline and the “big ideas” within that discipline that give the particular discipline its power and authenticity.  When teachers are provided with these content standards and guidelines, it is critical for the teacher to determine the degree to which the content recommendations seem comprehensive (vs. a disjointed series of facts and skills), coherent (each portion flows from previous portions), authentic (characteristic of content used by a professional in the domain), and relevant (evident in its usefulness to students). </a:t>
            </a:r>
          </a:p>
          <a:p>
            <a:r>
              <a:rPr lang="en-US" sz="1000"/>
              <a:t>Content is the most important of the key features of a curriculum plan because it provides teachers with a clear understanding of what students are supposed to know, understand, and be able to do as a result of their participation in a lesson, unit, or course of study.  Without clear content, a unit dissolves quickly into a collection of disjointed activities unlikely to support meaningful learning.  Effective content delineates a learning sequence that fosters development of ascending levels of expertise as students progress through the grades.</a:t>
            </a:r>
          </a:p>
          <a:p>
            <a:endParaRPr lang="en-US" sz="1000"/>
          </a:p>
          <a:p>
            <a:r>
              <a:rPr lang="en-US" sz="1000" b="1" u="sng"/>
              <a:t>Workshop Leader Activity:</a:t>
            </a:r>
            <a:endParaRPr lang="en-US" sz="1000"/>
          </a:p>
          <a:p>
            <a:r>
              <a:rPr lang="en-US" sz="1000"/>
              <a:t>Have the participants discuss their experiences in trying to make sense out of their standards.  Ask them how they interpret their district or state standards and how this compares with what you have explained.</a:t>
            </a:r>
          </a:p>
          <a:p>
            <a:endParaRPr lang="en-US" sz="1000"/>
          </a:p>
          <a:p>
            <a:r>
              <a:rPr lang="en-US" sz="1000" b="1" u="sng"/>
              <a:t>If You Are Working Alone Activity:</a:t>
            </a:r>
            <a:endParaRPr lang="en-US" sz="1000"/>
          </a:p>
          <a:p>
            <a:r>
              <a:rPr lang="en-US" sz="1000"/>
              <a:t>Compare your reflections with those listed on the next series of slides.  How does your thinking compare with that listed on the slides?  What new insights have emerged in your thinking about the content?</a:t>
            </a:r>
          </a:p>
          <a:p>
            <a:endParaRPr lang="en-US" sz="10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52227"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24</a:t>
            </a:r>
          </a:p>
        </p:txBody>
      </p:sp>
      <p:sp>
        <p:nvSpPr>
          <p:cNvPr id="52228"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52229"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52230" name="Rectangle 6"/>
          <p:cNvSpPr>
            <a:spLocks noChangeArrowheads="1" noTextEdit="1"/>
          </p:cNvSpPr>
          <p:nvPr>
            <p:ph type="sldImg"/>
          </p:nvPr>
        </p:nvSpPr>
        <p:spPr>
          <a:xfrm>
            <a:off x="1150938" y="692150"/>
            <a:ext cx="4556125" cy="3416300"/>
          </a:xfrm>
          <a:ln cap="flat"/>
        </p:spPr>
      </p:sp>
      <p:sp>
        <p:nvSpPr>
          <p:cNvPr id="52231" name="Rectangle 7"/>
          <p:cNvSpPr>
            <a:spLocks noGrp="1" noChangeArrowheads="1"/>
          </p:cNvSpPr>
          <p:nvPr>
            <p:ph type="body" idx="1"/>
          </p:nvPr>
        </p:nvSpPr>
        <p:spPr>
          <a:xfrm>
            <a:off x="377825" y="3963988"/>
            <a:ext cx="6397625" cy="5026025"/>
          </a:xfrm>
          <a:solidFill>
            <a:srgbClr val="FFFFFF"/>
          </a:solidFill>
          <a:ln cap="flat">
            <a:solidFill>
              <a:srgbClr val="000000"/>
            </a:solidFill>
          </a:ln>
        </p:spPr>
        <p:txBody>
          <a:bodyPr/>
          <a:lstStyle/>
          <a:p>
            <a:r>
              <a:rPr lang="en-US" sz="1000" b="1" u="sng"/>
              <a:t>Explanation:</a:t>
            </a:r>
            <a:r>
              <a:rPr lang="en-US" sz="1000"/>
              <a:t>  (Highlight these important points)</a:t>
            </a:r>
          </a:p>
          <a:p>
            <a:r>
              <a:rPr lang="en-US" sz="1000"/>
              <a:t>Effective standards documents also contain information that helps teachers align content standards with appropriate assessment strategies and criteria formats ensuring student growth over time. Assessment tasks determine the extent to which students have acquired the knowledge, understanding, and/or skills embedded within a performance standard or content goal.  These tasks provide tangible evidence of student understanding and growth before, during, and at the end of a segment of instruction. Therefore, assessment should be varied.</a:t>
            </a:r>
          </a:p>
          <a:p>
            <a:endParaRPr lang="en-US" sz="1000"/>
          </a:p>
          <a:p>
            <a:r>
              <a:rPr lang="en-US" sz="1000"/>
              <a:t>Preassessment data allow a teacher to know how much content students know at the outset of a unit so that the teacher can make appropriate lesson plan adjustments. Little useful learning occurs when a teacher “teaches” something to a student that the student already knows.  Likewise, a student generally cannot learn what a teacher teaches if that student has significant learning gaps in background knowledge, understanding, and/or skill.  Used effectively, preassessment encourages teachers to expand beyond the one-size-fits-all instruction.</a:t>
            </a:r>
          </a:p>
          <a:p>
            <a:r>
              <a:rPr lang="en-US" sz="1000"/>
              <a:t>The key to designing an assessment is to align the activity and performance task with the knowledge, understandings, skills that a teacher has identified as his/her achievement targets for the instructional unit. Assessment should reflect a student’s accurate understanding not only of the major concepts covered in a curriculum lesson or unit, but also of the relationships between and among them.</a:t>
            </a:r>
          </a:p>
          <a:p>
            <a:endParaRPr lang="en-US" sz="1000"/>
          </a:p>
          <a:p>
            <a:r>
              <a:rPr lang="en-US" sz="1000" b="1" u="sng"/>
              <a:t>Workshop Leader Activity:</a:t>
            </a:r>
            <a:endParaRPr lang="en-US" sz="1000"/>
          </a:p>
          <a:p>
            <a:r>
              <a:rPr lang="en-US" sz="1000"/>
              <a:t>Ask participants to generate a sample of assessment formats that can be used to access each of these categories (facts, concepts, enduring understandings, skills, and dispositions).  Discuss how different formats yield different evidence of a student’s understanding of content.</a:t>
            </a:r>
          </a:p>
          <a:p>
            <a:endParaRPr lang="en-US" sz="1000"/>
          </a:p>
          <a:p>
            <a:r>
              <a:rPr lang="en-US" sz="1000" b="1" u="sng"/>
              <a:t>If You Are Working Alone Activity:</a:t>
            </a:r>
            <a:endParaRPr lang="en-US" sz="1000" u="sng"/>
          </a:p>
          <a:p>
            <a:r>
              <a:rPr lang="en-US" sz="1000"/>
              <a:t>Take your state standards document and select a particular content area to view, such as mathematics.   Underline the types of performance levels that will be required from the students in your particular grade level.  Is there an emphasis on factual knowledge, performances or processes that must be demonstrated, or major concepts to be explained, carried out, or performed?  Identification of the types of performances required from students can assist you in aligning your learning activities within an instructional unit to your assessment.  You may also find that your assessment design will require students to develop deeper understandings of the major concepts covered within the instructional unit.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54275"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25</a:t>
            </a:r>
          </a:p>
        </p:txBody>
      </p:sp>
      <p:sp>
        <p:nvSpPr>
          <p:cNvPr id="54276"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54277"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54278" name="Rectangle 6"/>
          <p:cNvSpPr>
            <a:spLocks noChangeArrowheads="1" noTextEdit="1"/>
          </p:cNvSpPr>
          <p:nvPr>
            <p:ph type="sldImg"/>
          </p:nvPr>
        </p:nvSpPr>
        <p:spPr>
          <a:xfrm>
            <a:off x="1150938" y="692150"/>
            <a:ext cx="4556125" cy="3416300"/>
          </a:xfrm>
          <a:ln cap="flat"/>
        </p:spPr>
      </p:sp>
      <p:sp>
        <p:nvSpPr>
          <p:cNvPr id="54279" name="Rectangle 7"/>
          <p:cNvSpPr>
            <a:spLocks noGrp="1" noChangeArrowheads="1"/>
          </p:cNvSpPr>
          <p:nvPr>
            <p:ph type="body" idx="1"/>
          </p:nvPr>
        </p:nvSpPr>
        <p:spPr>
          <a:xfrm>
            <a:off x="225425" y="4268788"/>
            <a:ext cx="6550025" cy="4645025"/>
          </a:xfrm>
          <a:solidFill>
            <a:srgbClr val="FFFFFF"/>
          </a:solidFill>
          <a:ln cap="flat">
            <a:solidFill>
              <a:srgbClr val="000000"/>
            </a:solidFill>
          </a:ln>
        </p:spPr>
        <p:txBody>
          <a:bodyPr/>
          <a:lstStyle/>
          <a:p>
            <a:r>
              <a:rPr lang="en-US" sz="1000" b="1" u="sng"/>
              <a:t>Explanation:</a:t>
            </a:r>
            <a:r>
              <a:rPr lang="en-US" sz="1000"/>
              <a:t>  (Highlight these important points)</a:t>
            </a:r>
          </a:p>
          <a:p>
            <a:r>
              <a:rPr lang="en-US" sz="1000"/>
              <a:t>Introductory activities are created by the teacher and offered to students in order to acquaint them with the new curriculum content, and teacher expectations for students’ work and production during the unit.  The activities should motivate and orient students to what lies ahead.  Introductory activities that are created in this fashion are very different from the traditional one-sentence introductions such as “Please open your books to page 23).  Some suggestions for creating well-designed introductions include:</a:t>
            </a:r>
          </a:p>
          <a:p>
            <a:r>
              <a:rPr lang="en-US" sz="1000"/>
              <a:t>(1)  Provide a focusing question derived from a standard or overarching principle embedded within a unit to promote curiosity in students and help teachers and students maintain a focus on meaning that is central to the unit.  Focusing questions for a unit on the Civil War might be: What causes conflict?  How does conflict lead to change?  or  Is conflict always a bad thing?</a:t>
            </a:r>
          </a:p>
          <a:p>
            <a:r>
              <a:rPr lang="en-US" sz="1000"/>
              <a:t>(2) Include a “ teaser or “hook.”  It can be motivating to students and may point to the relevance of upcoming content.  A microbiologist can be invited into a classroom to discuss how they study bacteria.  Additionally, demonstrations that spark students’ curiosity about the unit’s concepts may be used.</a:t>
            </a:r>
          </a:p>
          <a:p>
            <a:r>
              <a:rPr lang="en-US" sz="1000"/>
              <a:t>(3) Begin by assisting students activate their prior knowledge.   In the process, students attach their own past knowledge, experience, interests, and/or strengths to the new content.</a:t>
            </a:r>
          </a:p>
          <a:p>
            <a:r>
              <a:rPr lang="en-US" sz="1000"/>
              <a:t>(4) Provide a graphic organizer.  For example, a concept map of ideas in the unit can be given to students to help them to understand the purpose of the unit, the direction it will take, and expectations for high-quality work during the unit.</a:t>
            </a:r>
          </a:p>
          <a:p>
            <a:endParaRPr lang="en-US" sz="1000"/>
          </a:p>
          <a:p>
            <a:r>
              <a:rPr lang="en-US" sz="1000" b="1" u="sng"/>
              <a:t>Workshop Leader Activity:</a:t>
            </a:r>
            <a:endParaRPr lang="en-US" sz="1000"/>
          </a:p>
          <a:p>
            <a:r>
              <a:rPr lang="en-US" sz="1000"/>
              <a:t>Divide into teams of 3.  Each team member is to share one strategy they use for introductory activities.  Ask them to discuss how this introductory activity motivates, orients, and acquaints students to the unit’s content or learning expectations.</a:t>
            </a:r>
          </a:p>
          <a:p>
            <a:endParaRPr lang="en-US" sz="1000"/>
          </a:p>
          <a:p>
            <a:r>
              <a:rPr lang="en-US" sz="1000" b="1" u="sng"/>
              <a:t>If You Are Working Alone Activity</a:t>
            </a:r>
            <a:r>
              <a:rPr lang="en-US" sz="1000" u="sng"/>
              <a:t>:</a:t>
            </a:r>
          </a:p>
          <a:p>
            <a:r>
              <a:rPr lang="en-US" sz="1000"/>
              <a:t>Think about a unit of instruction that you have taught before.  What kind of teaser or “hook” could be used as a motivational device to demonstrate or illustrate personal relevance of the topic to your students’ lives?  Now, generate an essential question(s) that could be posed to your students.  Essential questions should promote curiosity in students and help teachers and students focus on the “meaning” that is central to the unit.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56323"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26</a:t>
            </a:r>
          </a:p>
        </p:txBody>
      </p:sp>
      <p:sp>
        <p:nvSpPr>
          <p:cNvPr id="56324"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56325"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56326" name="Rectangle 6"/>
          <p:cNvSpPr>
            <a:spLocks noChangeArrowheads="1" noTextEdit="1"/>
          </p:cNvSpPr>
          <p:nvPr>
            <p:ph type="sldImg"/>
          </p:nvPr>
        </p:nvSpPr>
        <p:spPr>
          <a:xfrm>
            <a:off x="1150938" y="692150"/>
            <a:ext cx="4556125" cy="3416300"/>
          </a:xfrm>
          <a:ln cap="flat"/>
        </p:spPr>
      </p:sp>
      <p:sp>
        <p:nvSpPr>
          <p:cNvPr id="56327" name="Rectangle 7"/>
          <p:cNvSpPr>
            <a:spLocks noGrp="1" noChangeArrowheads="1"/>
          </p:cNvSpPr>
          <p:nvPr>
            <p:ph type="body" idx="1"/>
          </p:nvPr>
        </p:nvSpPr>
        <p:spPr>
          <a:xfrm>
            <a:off x="377825" y="4116388"/>
            <a:ext cx="6169025" cy="4814887"/>
          </a:xfrm>
          <a:solidFill>
            <a:srgbClr val="FFFFFF"/>
          </a:solidFill>
          <a:ln cap="flat">
            <a:solidFill>
              <a:srgbClr val="000000"/>
            </a:solidFill>
          </a:ln>
        </p:spPr>
        <p:txBody>
          <a:bodyPr/>
          <a:lstStyle/>
          <a:p>
            <a:r>
              <a:rPr lang="en-US" sz="1000" b="1" u="sng"/>
              <a:t>Explanation</a:t>
            </a:r>
            <a:r>
              <a:rPr lang="en-US" sz="1000" b="1"/>
              <a:t>:</a:t>
            </a:r>
            <a:r>
              <a:rPr lang="en-US" sz="1000"/>
              <a:t> (Highlight these important points)</a:t>
            </a:r>
          </a:p>
          <a:p>
            <a:r>
              <a:rPr lang="en-US" sz="1000"/>
              <a:t>One of the most important tasks in designing curriculum is the selection of teaching activities, sometimes referred to as methods or pedagogy.  Teaching strategies or techniques are methods that educators use to instruct students or connect them with the content.  These strategies forward the learning goals within a curriculum unit and place the teacher in the role of facilitator, trainer, coach, or model of learning.</a:t>
            </a:r>
          </a:p>
          <a:p>
            <a:r>
              <a:rPr lang="en-US" sz="1000"/>
              <a:t>There are many strategies that are more teacher centered and require less student inquiry or independence, while other strategies are more student centered and require more inference and independence on the part of students.  No matter which teaching strategy is used, a teacher must adjust the level of teacher support, scaffolding, and coaching for various students, depending on factors like complexity of content, student familiarity with the strategy, and student independence in thought and work.</a:t>
            </a:r>
          </a:p>
          <a:p>
            <a:r>
              <a:rPr lang="en-US" sz="1000"/>
              <a:t>Teacher comfort and competence with each method is valuable, but more valuable is a teacher’s ability to match the instructional technique with learning goals and to provide structure, guidance, and support for student success.</a:t>
            </a:r>
          </a:p>
          <a:p>
            <a:endParaRPr lang="en-US" sz="1000"/>
          </a:p>
          <a:p>
            <a:r>
              <a:rPr lang="en-US" sz="1000" b="1" u="sng"/>
              <a:t>Workshop Leader Activity:</a:t>
            </a:r>
            <a:endParaRPr lang="en-US" sz="1000"/>
          </a:p>
          <a:p>
            <a:r>
              <a:rPr lang="en-US" sz="1000"/>
              <a:t>Using  the next three slides, ask participants to explain the strategy, determine when it would be appropriate  to use this strategy in instruction, and consider why it might be beneficial to use during the teaching of an instructional unit.  Share these discussions in small groups and then discuss this as a whole group. Have participants generate other instructional strategies that they are familiar with to add to the list.</a:t>
            </a:r>
          </a:p>
          <a:p>
            <a:endParaRPr lang="en-US" sz="1000"/>
          </a:p>
          <a:p>
            <a:r>
              <a:rPr lang="en-US" sz="1000" b="1" u="sng"/>
              <a:t>If You Are Working Alone Activity:</a:t>
            </a:r>
            <a:endParaRPr lang="en-US" sz="1000" u="sng"/>
          </a:p>
          <a:p>
            <a:r>
              <a:rPr lang="en-US" sz="1000"/>
              <a:t>Use the next three slides and determine when and why it would be important to use each of the teaching strategies in your instructional unit.  What other teaching strategies could you add to the list?</a:t>
            </a:r>
          </a:p>
          <a:p>
            <a:endParaRPr lang="en-US" sz="1000"/>
          </a:p>
          <a:p>
            <a:r>
              <a:rPr lang="en-US" sz="1000" b="1" u="sng"/>
              <a:t>Debriefing:</a:t>
            </a:r>
            <a:endParaRPr lang="en-US" sz="1000"/>
          </a:p>
          <a:p>
            <a:r>
              <a:rPr lang="en-US" sz="1000"/>
              <a:t>When we give consideration to the teaching strategies that we use for instruction, we ensure that there is alignment between our techniques and our learning goals.  Our selection of teaching strategies should be purposeful</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58371"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27</a:t>
            </a:r>
          </a:p>
        </p:txBody>
      </p:sp>
      <p:sp>
        <p:nvSpPr>
          <p:cNvPr id="58372"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58373"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58374" name="Rectangle 6"/>
          <p:cNvSpPr>
            <a:spLocks noChangeArrowheads="1" noTextEdit="1"/>
          </p:cNvSpPr>
          <p:nvPr>
            <p:ph type="sldImg"/>
          </p:nvPr>
        </p:nvSpPr>
        <p:spPr>
          <a:xfrm>
            <a:off x="1150938" y="692150"/>
            <a:ext cx="4556125" cy="3416300"/>
          </a:xfrm>
          <a:ln cap="flat"/>
        </p:spPr>
      </p:sp>
      <p:sp>
        <p:nvSpPr>
          <p:cNvPr id="58375" name="Rectangle 7"/>
          <p:cNvSpPr>
            <a:spLocks noGrp="1" noChangeArrowheads="1"/>
          </p:cNvSpPr>
          <p:nvPr>
            <p:ph type="body" idx="1"/>
          </p:nvPr>
        </p:nvSpPr>
        <p:spPr>
          <a:xfrm>
            <a:off x="987425" y="4344988"/>
            <a:ext cx="5026025" cy="4111625"/>
          </a:xfrm>
          <a:solidFill>
            <a:srgbClr val="FFFFFF"/>
          </a:solidFill>
          <a:ln cap="flat">
            <a:solidFill>
              <a:srgbClr val="000000"/>
            </a:solidFill>
          </a:ln>
        </p:spPr>
        <p:txBody>
          <a:bodyPr/>
          <a:lstStyle/>
          <a:p>
            <a:r>
              <a:rPr lang="en-US" b="1" u="sng"/>
              <a:t>Explanation:</a:t>
            </a:r>
            <a:endParaRPr lang="en-US"/>
          </a:p>
          <a:p>
            <a:r>
              <a:rPr lang="en-US"/>
              <a:t>These are only a few of the teaching strategies used during the teaching-learning process. There are many to consider (refer to pages 54-56 of the PCM book).  It may be important to discuss the roles that teachers and students will play when certain teaching strategies are used to promote learning.  Consider, for example, this inquiry: “If a teacher decides to use </a:t>
            </a:r>
            <a:r>
              <a:rPr lang="en-US" u="sng"/>
              <a:t>lecture</a:t>
            </a:r>
            <a:r>
              <a:rPr lang="en-US"/>
              <a:t> as part of her/his instruction, what would he/she want to consider when planning the learning activity to ensure that students are processing the information being delivered?”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60419"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28</a:t>
            </a:r>
          </a:p>
        </p:txBody>
      </p:sp>
      <p:sp>
        <p:nvSpPr>
          <p:cNvPr id="60420"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60421"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60422" name="Rectangle 6"/>
          <p:cNvSpPr>
            <a:spLocks noChangeArrowheads="1" noTextEdit="1"/>
          </p:cNvSpPr>
          <p:nvPr>
            <p:ph type="sldImg"/>
          </p:nvPr>
        </p:nvSpPr>
        <p:spPr>
          <a:xfrm>
            <a:off x="1150938" y="692150"/>
            <a:ext cx="4556125" cy="3416300"/>
          </a:xfrm>
          <a:ln cap="flat"/>
        </p:spPr>
      </p:sp>
      <p:sp>
        <p:nvSpPr>
          <p:cNvPr id="60423" name="Rectangle 7"/>
          <p:cNvSpPr>
            <a:spLocks noGrp="1" noChangeArrowheads="1"/>
          </p:cNvSpPr>
          <p:nvPr>
            <p:ph type="body" idx="1"/>
          </p:nvPr>
        </p:nvSpPr>
        <p:spPr>
          <a:xfrm>
            <a:off x="987425" y="4344988"/>
            <a:ext cx="5026025" cy="4111625"/>
          </a:xfrm>
          <a:solidFill>
            <a:srgbClr val="FFFFFF"/>
          </a:solidFill>
          <a:ln cap="flat">
            <a:solidFill>
              <a:srgbClr val="000000"/>
            </a:solidFill>
          </a:ln>
        </p:spPr>
        <p:txBody>
          <a:bodyPr/>
          <a:lstStyle/>
          <a:p>
            <a:r>
              <a:rPr lang="en-US" b="1" u="sng"/>
              <a:t>Explanation:</a:t>
            </a:r>
            <a:endParaRPr lang="en-US"/>
          </a:p>
          <a:p>
            <a:r>
              <a:rPr lang="en-US"/>
              <a:t>These are only a few of the teaching strategies used during the teaching-learning process. There are many to consider.  It may be important to discuss the roles that teachers and students will play when certain teaching strategies are used to promote learning.  Consider, for example, this inquiry: “If a teacher decides to use </a:t>
            </a:r>
            <a:r>
              <a:rPr lang="en-US" u="sng"/>
              <a:t>Socratic questioning</a:t>
            </a:r>
            <a:r>
              <a:rPr lang="en-US"/>
              <a:t> as part of her/his instruction, how would he/she prepare students for becoming involved with this type of dialogue?”</a:t>
            </a:r>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62467"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29</a:t>
            </a:r>
          </a:p>
        </p:txBody>
      </p:sp>
      <p:sp>
        <p:nvSpPr>
          <p:cNvPr id="62468"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62469"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62470" name="Rectangle 6"/>
          <p:cNvSpPr>
            <a:spLocks noChangeArrowheads="1" noTextEdit="1"/>
          </p:cNvSpPr>
          <p:nvPr>
            <p:ph type="sldImg"/>
          </p:nvPr>
        </p:nvSpPr>
        <p:spPr>
          <a:xfrm>
            <a:off x="1150938" y="692150"/>
            <a:ext cx="4556125" cy="3416300"/>
          </a:xfrm>
          <a:ln cap="flat"/>
        </p:spPr>
      </p:sp>
      <p:sp>
        <p:nvSpPr>
          <p:cNvPr id="62471" name="Rectangle 7"/>
          <p:cNvSpPr>
            <a:spLocks noGrp="1" noChangeArrowheads="1"/>
          </p:cNvSpPr>
          <p:nvPr>
            <p:ph type="body" idx="1"/>
          </p:nvPr>
        </p:nvSpPr>
        <p:spPr>
          <a:xfrm>
            <a:off x="987425" y="4344988"/>
            <a:ext cx="5026025" cy="4111625"/>
          </a:xfrm>
          <a:solidFill>
            <a:srgbClr val="FFFFFF"/>
          </a:solidFill>
          <a:ln cap="flat">
            <a:solidFill>
              <a:srgbClr val="000000"/>
            </a:solidFill>
          </a:ln>
        </p:spPr>
        <p:txBody>
          <a:bodyPr/>
          <a:lstStyle/>
          <a:p>
            <a:r>
              <a:rPr lang="en-US" b="1" u="sng"/>
              <a:t>Explanation:</a:t>
            </a:r>
            <a:endParaRPr lang="en-US"/>
          </a:p>
          <a:p>
            <a:r>
              <a:rPr lang="en-US"/>
              <a:t>These are only a few of the teaching strategies used during the teaching-learning process. There are many to consider.  It may be important to discuss the roles that teachers and students will play when certain teaching strategies are used to promote learning.  Consider, for example, this inquiry: “If a teacher decides to use </a:t>
            </a:r>
            <a:r>
              <a:rPr lang="en-US" u="sng"/>
              <a:t>inquiry-based instruction</a:t>
            </a:r>
            <a:r>
              <a:rPr lang="en-US"/>
              <a:t> as part of her/his instruction, how would he/she help students manage the process?”  </a:t>
            </a:r>
          </a:p>
          <a:p>
            <a:endParaRPr lang="en-US"/>
          </a:p>
          <a:p>
            <a:r>
              <a:rPr lang="en-US"/>
              <a:t>Continue with this type of thinking for each instructional strategy…”If I use _____, how will I _______?”  </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3</a:t>
            </a:r>
          </a:p>
        </p:txBody>
      </p:sp>
      <p:sp>
        <p:nvSpPr>
          <p:cNvPr id="9220"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9221"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9222" name="Rectangle 6"/>
          <p:cNvSpPr>
            <a:spLocks noChangeArrowheads="1" noTextEdit="1"/>
          </p:cNvSpPr>
          <p:nvPr>
            <p:ph type="sldImg"/>
          </p:nvPr>
        </p:nvSpPr>
        <p:spPr>
          <a:xfrm>
            <a:off x="1150938" y="692150"/>
            <a:ext cx="4556125" cy="3416300"/>
          </a:xfrm>
          <a:ln cap="flat"/>
        </p:spPr>
      </p:sp>
      <p:sp>
        <p:nvSpPr>
          <p:cNvPr id="9223" name="Rectangle 7"/>
          <p:cNvSpPr>
            <a:spLocks noGrp="1" noChangeArrowheads="1"/>
          </p:cNvSpPr>
          <p:nvPr>
            <p:ph type="body" idx="1"/>
          </p:nvPr>
        </p:nvSpPr>
        <p:spPr>
          <a:xfrm>
            <a:off x="452438" y="4343400"/>
            <a:ext cx="6096000" cy="4114800"/>
          </a:xfrm>
          <a:noFill/>
          <a:ln/>
        </p:spPr>
        <p:txBody>
          <a:bodyPr/>
          <a:lstStyle/>
          <a:p>
            <a:r>
              <a:rPr lang="en-US" sz="1000" b="1" u="sng"/>
              <a:t>Explanation:</a:t>
            </a:r>
            <a:endParaRPr lang="en-US" sz="1000" b="1"/>
          </a:p>
          <a:p>
            <a:r>
              <a:rPr lang="en-US" sz="1000"/>
              <a:t>Gifted education has used the term “qualitatively differentiated education for the gifted” since 1950. Virgil Ward, from the University of Virginia, was the first researcher to use this term.</a:t>
            </a:r>
            <a:r>
              <a:rPr lang="en-US" sz="1000" b="1"/>
              <a:t>  </a:t>
            </a:r>
            <a:r>
              <a:rPr lang="en-US" sz="1000"/>
              <a:t>Many researchers and gifted education specialists have developed curriculum models that attempt to provide a “qualitatively differentiated curriculum.” Before investigating the rationale behind the Parallel Curriculum Model, which is based on the belief that a curriculum model should provide recommendations to a curriculum writer for effectively designing qualitatively differentiated curriculum, let’s explore what we think qualitatively differentiated curriculum means.</a:t>
            </a:r>
          </a:p>
          <a:p>
            <a:endParaRPr lang="en-US" sz="1000"/>
          </a:p>
          <a:p>
            <a:r>
              <a:rPr lang="en-US" sz="1000" b="1" u="sng"/>
              <a:t>Workshop Leader Activity:</a:t>
            </a:r>
            <a:endParaRPr lang="en-US" sz="1000" b="1"/>
          </a:p>
          <a:p>
            <a:r>
              <a:rPr lang="en-US" sz="1000"/>
              <a:t>Compare and contrast the term “qualitatively differentiated” with the term “quantitatively differentiated.” Create a short definition for each term.  Allow 2-3 minutes.</a:t>
            </a:r>
          </a:p>
          <a:p>
            <a:endParaRPr lang="en-US" sz="1000"/>
          </a:p>
          <a:p>
            <a:r>
              <a:rPr lang="en-US" sz="1000" b="1" u="sng"/>
              <a:t>If You Are Working Alone Activity:</a:t>
            </a:r>
          </a:p>
          <a:p>
            <a:r>
              <a:rPr lang="en-US" sz="1000"/>
              <a:t>Compare and contrast the term “qualitatively differentiated” with the term “quantitatively differentiated.” Create a short definition for each term. Based on your definitions, what would it mean to write qualitatively differentiated curriculum vs. quantitatively differentiated curriculum?</a:t>
            </a:r>
          </a:p>
          <a:p>
            <a:endParaRPr lang="en-US" sz="1000" b="1"/>
          </a:p>
          <a:p>
            <a:r>
              <a:rPr lang="en-US" sz="1000" b="1"/>
              <a:t>Debriefing:</a:t>
            </a:r>
          </a:p>
          <a:p>
            <a:r>
              <a:rPr lang="en-US" sz="1000"/>
              <a:t>Share your group’s definitions of the terms “qualitatively differentiated and “quantitatively differentiated” with 2-3 other groups.  Reach consensus on the definition of the terms.</a:t>
            </a:r>
          </a:p>
          <a:p>
            <a:endParaRPr lang="en-US" sz="1000"/>
          </a:p>
          <a:p>
            <a:r>
              <a:rPr lang="en-US" sz="1000" b="1"/>
              <a:t>Discussion:</a:t>
            </a:r>
          </a:p>
          <a:p>
            <a:r>
              <a:rPr lang="en-US" sz="1000"/>
              <a:t>Discuss the purpose of a differentiated education for the gifted.  Consider the features or characteristics that might describe a curriculum unit that provides differentiated curriculum for the gifted. </a:t>
            </a:r>
          </a:p>
          <a:p>
            <a:endParaRPr lang="en-US" sz="1000"/>
          </a:p>
          <a:p>
            <a:endParaRPr lang="en-US" sz="10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64515"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30</a:t>
            </a:r>
          </a:p>
        </p:txBody>
      </p:sp>
      <p:sp>
        <p:nvSpPr>
          <p:cNvPr id="64516"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64517"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64518" name="Rectangle 6"/>
          <p:cNvSpPr>
            <a:spLocks noChangeArrowheads="1" noTextEdit="1"/>
          </p:cNvSpPr>
          <p:nvPr>
            <p:ph type="sldImg"/>
          </p:nvPr>
        </p:nvSpPr>
        <p:spPr>
          <a:xfrm>
            <a:off x="1150938" y="692150"/>
            <a:ext cx="4556125" cy="3416300"/>
          </a:xfrm>
          <a:ln cap="flat"/>
        </p:spPr>
      </p:sp>
      <p:sp>
        <p:nvSpPr>
          <p:cNvPr id="64519" name="Rectangle 7"/>
          <p:cNvSpPr>
            <a:spLocks noGrp="1" noChangeArrowheads="1"/>
          </p:cNvSpPr>
          <p:nvPr>
            <p:ph type="body" idx="1"/>
          </p:nvPr>
        </p:nvSpPr>
        <p:spPr>
          <a:xfrm>
            <a:off x="454025" y="4116388"/>
            <a:ext cx="6245225" cy="4873625"/>
          </a:xfrm>
          <a:solidFill>
            <a:srgbClr val="FFFFFF"/>
          </a:solidFill>
          <a:ln cap="flat">
            <a:solidFill>
              <a:srgbClr val="000000"/>
            </a:solidFill>
          </a:ln>
        </p:spPr>
        <p:txBody>
          <a:bodyPr/>
          <a:lstStyle/>
          <a:p>
            <a:r>
              <a:rPr lang="en-US" sz="1000" b="1" u="sng"/>
              <a:t>Explanation:</a:t>
            </a:r>
            <a:r>
              <a:rPr lang="en-US" sz="1000"/>
              <a:t> (Highlight these important points)</a:t>
            </a:r>
          </a:p>
          <a:p>
            <a:r>
              <a:rPr lang="en-US" sz="1000"/>
              <a:t>Learning activities are the tasks that we design for students to develop the knowledge, understandings, and skills specified in the content goals.  They should help students perceive, process, rehearse, store and transfer new information and skill.</a:t>
            </a:r>
          </a:p>
          <a:p>
            <a:r>
              <a:rPr lang="en-US" sz="1000"/>
              <a:t>Learning that results in deep understanding requires activities that call on students to “grapple” with the new information and the disciplinary understandings that have come to form the foundation of the instructional unit.  Analytical, critical, and creative thinking skills require students to “do something” with the new information.  When students are required to use and process information, make new connections, and transfer this information into new situations, they have to perceive it and manage it mentally.</a:t>
            </a:r>
          </a:p>
          <a:p>
            <a:r>
              <a:rPr lang="en-US" sz="1000"/>
              <a:t>As with the case with high-quality teaching methods, high-quality learning activities are aligned with content goals and teaching methods.  They must link to students’ prior knowledge and help the students to “make meaning” of the knowledge, understandings, and skills that have been identified.</a:t>
            </a:r>
          </a:p>
          <a:p>
            <a:endParaRPr lang="en-US" sz="1000" u="sng"/>
          </a:p>
          <a:p>
            <a:r>
              <a:rPr lang="en-US" sz="1000" b="1" u="sng"/>
              <a:t>Workshop Leader Activity/ If You Are Working Alone Activity:</a:t>
            </a:r>
            <a:endParaRPr lang="en-US" sz="1000"/>
          </a:p>
          <a:p>
            <a:r>
              <a:rPr lang="en-US" sz="1000"/>
              <a:t>Use Figure 3.8 from the PCM book to explore how these thinking skills help to design instructional learning activities.  Discuss how each of these skills can be used to process information in any of the disciplines.  Consider, for example, the following essential understanding: Living organisms live interdependently with their environment.  What task and accompanying learning activity would help students “make sense” of the essential understanding?  Discuss how this learning task can be connected to a lesson that has students explore how characters in a story are shaped by their environments.</a:t>
            </a:r>
          </a:p>
          <a:p>
            <a:endParaRPr lang="en-US" sz="1000" u="sng"/>
          </a:p>
          <a:p>
            <a:r>
              <a:rPr lang="en-US" sz="1000" b="1" u="sng"/>
              <a:t>Debriefing:</a:t>
            </a:r>
            <a:endParaRPr lang="en-US" sz="1000"/>
          </a:p>
          <a:p>
            <a:r>
              <a:rPr lang="en-US" sz="1000"/>
              <a:t>Ask teachers if they have ever developed student activities that they thought would help students come to understand content, but actually created misunderstanding of the content.</a:t>
            </a:r>
          </a:p>
          <a:p>
            <a:endParaRPr lang="en-US" sz="1000"/>
          </a:p>
          <a:p>
            <a:r>
              <a:rPr lang="en-US" sz="1000" b="1" u="sng"/>
              <a:t>Discussion:</a:t>
            </a:r>
            <a:endParaRPr lang="en-US" sz="1000"/>
          </a:p>
          <a:p>
            <a:r>
              <a:rPr lang="en-US" sz="1000"/>
              <a:t>Provide a personal story of a time when your learning activity actually did the opposite of what you hoped it would do because  the task was not aligned to the content goals.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66563"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31</a:t>
            </a:r>
          </a:p>
        </p:txBody>
      </p:sp>
      <p:sp>
        <p:nvSpPr>
          <p:cNvPr id="66564"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66565"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66566" name="Rectangle 6"/>
          <p:cNvSpPr>
            <a:spLocks noChangeArrowheads="1" noTextEdit="1"/>
          </p:cNvSpPr>
          <p:nvPr>
            <p:ph type="sldImg"/>
          </p:nvPr>
        </p:nvSpPr>
        <p:spPr>
          <a:xfrm>
            <a:off x="1150938" y="692150"/>
            <a:ext cx="4556125" cy="3416300"/>
          </a:xfrm>
          <a:ln cap="flat"/>
        </p:spPr>
      </p:sp>
      <p:sp>
        <p:nvSpPr>
          <p:cNvPr id="66567" name="Rectangle 7"/>
          <p:cNvSpPr>
            <a:spLocks noGrp="1" noChangeArrowheads="1"/>
          </p:cNvSpPr>
          <p:nvPr>
            <p:ph type="body" idx="1"/>
          </p:nvPr>
        </p:nvSpPr>
        <p:spPr>
          <a:xfrm>
            <a:off x="377825" y="4116388"/>
            <a:ext cx="6245225" cy="4873625"/>
          </a:xfrm>
          <a:solidFill>
            <a:srgbClr val="FFFFFF"/>
          </a:solidFill>
          <a:ln cap="flat">
            <a:solidFill>
              <a:srgbClr val="000000"/>
            </a:solidFill>
          </a:ln>
        </p:spPr>
        <p:txBody>
          <a:bodyPr/>
          <a:lstStyle/>
          <a:p>
            <a:r>
              <a:rPr lang="en-US" sz="1000" b="1" u="sng"/>
              <a:t>Explanation</a:t>
            </a:r>
            <a:r>
              <a:rPr lang="en-US" sz="1000" b="1"/>
              <a:t>:</a:t>
            </a:r>
            <a:r>
              <a:rPr lang="en-US" sz="1000"/>
              <a:t> (Highlight these important points)</a:t>
            </a:r>
          </a:p>
          <a:p>
            <a:r>
              <a:rPr lang="en-US" sz="1000"/>
              <a:t>Grouping strategies enable teachers to arrange students in configurations most likely to enhance the acquisition of content and skills.  A wide variety of grouping strategies should be used during the teaching of an instructional unit.  Students should see themselves as members of many different groups, some based on interest, style preferences, and readiness levels. At times, it makes sense for a whole class to work as a unit.  At other times, it is wise for students to work alone.  Often, it makes sense for small groups of students to work together on part or, not all of a task based on readiness levels.  On other occasions, a teacher will purposefully construct groups in which students bring to the group differing readiness levels, interests, or approaches to learning.</a:t>
            </a:r>
          </a:p>
          <a:p>
            <a:r>
              <a:rPr lang="en-US" sz="1000"/>
              <a:t>Decisions about grouping should be based on content goals and the needs of students and should include both the directions and support necessary to ensure that students know how to work successfully in the particular group.</a:t>
            </a:r>
          </a:p>
          <a:p>
            <a:endParaRPr lang="en-US" sz="1000" u="sng"/>
          </a:p>
          <a:p>
            <a:r>
              <a:rPr lang="en-US" sz="1000" b="1" u="sng"/>
              <a:t>Workshop Leader Activity:</a:t>
            </a:r>
            <a:r>
              <a:rPr lang="en-US" sz="1000"/>
              <a:t> </a:t>
            </a:r>
          </a:p>
          <a:p>
            <a:r>
              <a:rPr lang="en-US" sz="1000"/>
              <a:t>Ask participants to generate a list of different grouping arrangements that they have used.  Have them record these on paper and beside each one ask them to identify what they had to do in order to use this grouping strategy effectively.</a:t>
            </a:r>
          </a:p>
          <a:p>
            <a:endParaRPr lang="en-US" sz="1000"/>
          </a:p>
          <a:p>
            <a:r>
              <a:rPr lang="en-US" sz="1000" b="1" u="sng"/>
              <a:t>If You Are Working Alone Activity:</a:t>
            </a:r>
            <a:endParaRPr lang="en-US" sz="1000" u="sng"/>
          </a:p>
          <a:p>
            <a:r>
              <a:rPr lang="en-US" sz="1000"/>
              <a:t>Do an audit check on yourself by considering how many different groups do your students participant in during the day.  How do you prepare your students for group work?  What effective strategies have you used?  What kind of room arrangements are possible in your classroom?  How do you explain your grouping patterns to your students?</a:t>
            </a:r>
          </a:p>
          <a:p>
            <a:endParaRPr lang="en-US" sz="1000"/>
          </a:p>
          <a:p>
            <a:r>
              <a:rPr lang="en-US" sz="1000" b="1" u="sng"/>
              <a:t>Discussion:</a:t>
            </a:r>
            <a:endParaRPr lang="en-US" sz="1000" u="sng"/>
          </a:p>
          <a:p>
            <a:r>
              <a:rPr lang="en-US" sz="1000"/>
              <a:t>In order to assist students in getting into assigned groups, we watched a classroom teacher visually diagram the four different room arrangements that she would use to group her students.  The four arrangements were memorized by her students so that they knew exactly how to arrange their desks based on the type of grouping pattern the teacher requested. Discuss other strategies that are effective in helping students work in group settings.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68611"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32</a:t>
            </a:r>
          </a:p>
        </p:txBody>
      </p:sp>
      <p:sp>
        <p:nvSpPr>
          <p:cNvPr id="68612"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68613"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68614" name="Rectangle 6"/>
          <p:cNvSpPr>
            <a:spLocks noChangeArrowheads="1" noTextEdit="1"/>
          </p:cNvSpPr>
          <p:nvPr>
            <p:ph type="sldImg"/>
          </p:nvPr>
        </p:nvSpPr>
        <p:spPr>
          <a:xfrm>
            <a:off x="1150938" y="692150"/>
            <a:ext cx="4556125" cy="3416300"/>
          </a:xfrm>
          <a:ln cap="flat"/>
        </p:spPr>
      </p:sp>
      <p:sp>
        <p:nvSpPr>
          <p:cNvPr id="68615" name="Rectangle 7"/>
          <p:cNvSpPr>
            <a:spLocks noGrp="1" noChangeArrowheads="1"/>
          </p:cNvSpPr>
          <p:nvPr>
            <p:ph type="body" idx="1"/>
          </p:nvPr>
        </p:nvSpPr>
        <p:spPr>
          <a:xfrm>
            <a:off x="987425" y="4327525"/>
            <a:ext cx="5026025" cy="4433888"/>
          </a:xfrm>
          <a:solidFill>
            <a:srgbClr val="FFFFFF"/>
          </a:solidFill>
          <a:ln cap="flat">
            <a:solidFill>
              <a:srgbClr val="000000"/>
            </a:solidFill>
          </a:ln>
        </p:spPr>
        <p:txBody>
          <a:bodyPr/>
          <a:lstStyle/>
          <a:p>
            <a:r>
              <a:rPr lang="en-US" b="1" u="sng"/>
              <a:t>Explanation</a:t>
            </a:r>
            <a:r>
              <a:rPr lang="en-US" b="1"/>
              <a:t>:</a:t>
            </a:r>
            <a:r>
              <a:rPr lang="en-US"/>
              <a:t> (Highlight these important points)</a:t>
            </a:r>
          </a:p>
          <a:p>
            <a:r>
              <a:rPr lang="en-US"/>
              <a:t>Products produce tangible evidence of student learning.  On the other hand, products are can also be part of a learning activity. Thus products are strongly linked to learning activities, content, and assessment.  Products should be used to measure student growth over time, to monitor and adjust instruction in order to promote student success, and as a basis for evaluating how well students can explain, interpret, apply, and transfer the essential content that has been identified in the unit.</a:t>
            </a:r>
          </a:p>
          <a:p>
            <a:r>
              <a:rPr lang="en-US"/>
              <a:t>Products can take many forms: tests, worksheets, journals, performances, problem solving solutions, explanations, reflections and many others.  Exemplary products are aligned to content goals, authentic, equitable, and diagnostic.  Prior to the development of a product, students should have clear expectations for the knowledge and understanding that must be represented in the product, skills that must be used in completing the product, and habits of work that they should use to complete the product.</a:t>
            </a:r>
          </a:p>
          <a:p>
            <a:endParaRPr lang="en-US"/>
          </a:p>
          <a:p>
            <a:r>
              <a:rPr lang="en-US" b="1" u="sng"/>
              <a:t>Workshop Leader Activity/If You Are Working Alone Activity:</a:t>
            </a:r>
            <a:endParaRPr lang="en-US"/>
          </a:p>
          <a:p>
            <a:r>
              <a:rPr lang="en-US"/>
              <a:t>Generate a list of products that would be created by practitioners in various disciplines.  Consider what products a mathematician, historian, musician, biologist, etc., would create.  Compare this list to the product list on page 62 of the PCM book.  How do your lists and the lists on page 62 compare/contrast with the products that are traditionally produced by students?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70659"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33</a:t>
            </a:r>
          </a:p>
        </p:txBody>
      </p:sp>
      <p:sp>
        <p:nvSpPr>
          <p:cNvPr id="70660"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70661"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70662" name="Rectangle 6"/>
          <p:cNvSpPr>
            <a:spLocks noChangeArrowheads="1" noTextEdit="1"/>
          </p:cNvSpPr>
          <p:nvPr>
            <p:ph type="sldImg"/>
          </p:nvPr>
        </p:nvSpPr>
        <p:spPr>
          <a:xfrm>
            <a:off x="1150938" y="692150"/>
            <a:ext cx="4556125" cy="3416300"/>
          </a:xfrm>
          <a:ln cap="flat"/>
        </p:spPr>
      </p:sp>
      <p:sp>
        <p:nvSpPr>
          <p:cNvPr id="70663" name="Rectangle 7"/>
          <p:cNvSpPr>
            <a:spLocks noGrp="1" noChangeArrowheads="1"/>
          </p:cNvSpPr>
          <p:nvPr>
            <p:ph type="body" idx="1"/>
          </p:nvPr>
        </p:nvSpPr>
        <p:spPr>
          <a:xfrm>
            <a:off x="454025" y="4327525"/>
            <a:ext cx="6016625" cy="4662488"/>
          </a:xfrm>
          <a:solidFill>
            <a:srgbClr val="FFFFFF"/>
          </a:solidFill>
          <a:ln cap="flat">
            <a:solidFill>
              <a:srgbClr val="000000"/>
            </a:solidFill>
          </a:ln>
        </p:spPr>
        <p:txBody>
          <a:bodyPr/>
          <a:lstStyle/>
          <a:p>
            <a:r>
              <a:rPr lang="en-US" sz="1000" b="1" u="sng"/>
              <a:t>Explanation:</a:t>
            </a:r>
            <a:r>
              <a:rPr lang="en-US" sz="1000"/>
              <a:t> (Highlight these important points)</a:t>
            </a:r>
          </a:p>
          <a:p>
            <a:r>
              <a:rPr lang="en-US" sz="1000"/>
              <a:t>Resources represent sources of knowledge that students and teachers will use to interact with the content goals.  Efforts should be made to collect resources that provoke thinking and promote clarity of understanding about content goals.  Teachers should consider using print (i.e., biographies, poems, fiction, maps, charts, primary and secondary sources, etc.), non-print (i.e., paintings, photographs, experiments, events, videos, equipment, music, etc.), and human (content-area experts, older students, parents, community members, university personnel, business personnel, etc.) resources to help students interact with the content goals in many ways.  It is important for a teacher to also select a variety of resources that can be used by students with varying readiness levels.  Appropriate resources that meet student interests, preferences, and readiness levels help to ensure that all students have materials that they can use to help support their learning. </a:t>
            </a:r>
          </a:p>
          <a:p>
            <a:endParaRPr lang="en-US" sz="1000"/>
          </a:p>
          <a:p>
            <a:r>
              <a:rPr lang="en-US" sz="1000" b="1" u="sng"/>
              <a:t>Workshop Leader Activity:</a:t>
            </a:r>
            <a:endParaRPr lang="en-US" sz="1000"/>
          </a:p>
          <a:p>
            <a:r>
              <a:rPr lang="en-US" sz="1000"/>
              <a:t>Ask participants to share how they have used community members or experts as a resource.  How have they identified these people?  What have they asked them to do?  How have they organized the use of community members?  How have they found interesting experts who are willing to assist students in their learning? </a:t>
            </a:r>
          </a:p>
          <a:p>
            <a:endParaRPr lang="en-US" sz="1000"/>
          </a:p>
          <a:p>
            <a:r>
              <a:rPr lang="en-US" sz="1000" b="1" u="sng"/>
              <a:t>If You Are Working Alone Activity:</a:t>
            </a:r>
            <a:endParaRPr lang="en-US" sz="1000" u="sng"/>
          </a:p>
          <a:p>
            <a:r>
              <a:rPr lang="en-US" sz="1000"/>
              <a:t>When selecting the resources for your instructional unit, it is often effective to consider the names of practicing professionals who could speak to your students about the topic or to help you teach a methodological skill that you are unfamiliar with (i.e., knowing how to photograph stars).  Make a list of these content specialists or experts in your community that might be be used as a resource to you and your students.</a:t>
            </a:r>
          </a:p>
          <a:p>
            <a:endParaRPr lang="en-US" sz="10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72707"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34</a:t>
            </a:r>
          </a:p>
        </p:txBody>
      </p:sp>
      <p:sp>
        <p:nvSpPr>
          <p:cNvPr id="72708"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72709"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72710" name="Rectangle 6"/>
          <p:cNvSpPr>
            <a:spLocks noChangeArrowheads="1" noTextEdit="1"/>
          </p:cNvSpPr>
          <p:nvPr>
            <p:ph type="sldImg"/>
          </p:nvPr>
        </p:nvSpPr>
        <p:spPr>
          <a:xfrm>
            <a:off x="1150938" y="692150"/>
            <a:ext cx="4556125" cy="3416300"/>
          </a:xfrm>
          <a:ln cap="flat"/>
        </p:spPr>
      </p:sp>
      <p:sp>
        <p:nvSpPr>
          <p:cNvPr id="72711" name="Rectangle 7"/>
          <p:cNvSpPr>
            <a:spLocks noGrp="1" noChangeArrowheads="1"/>
          </p:cNvSpPr>
          <p:nvPr>
            <p:ph type="body" idx="1"/>
          </p:nvPr>
        </p:nvSpPr>
        <p:spPr>
          <a:xfrm>
            <a:off x="377825" y="4192588"/>
            <a:ext cx="6397625" cy="4662487"/>
          </a:xfrm>
          <a:solidFill>
            <a:srgbClr val="FFFFFF"/>
          </a:solidFill>
          <a:ln cap="flat">
            <a:solidFill>
              <a:srgbClr val="000000"/>
            </a:solidFill>
          </a:ln>
        </p:spPr>
        <p:txBody>
          <a:bodyPr/>
          <a:lstStyle/>
          <a:p>
            <a:r>
              <a:rPr lang="en-US" sz="1000" b="1" u="sng"/>
              <a:t>Explanation:</a:t>
            </a:r>
            <a:r>
              <a:rPr lang="en-US" sz="1000"/>
              <a:t> (Highlight these important points)</a:t>
            </a:r>
          </a:p>
          <a:p>
            <a:r>
              <a:rPr lang="en-US" sz="1000"/>
              <a:t>Extension activities are preplanned or serendipitous experiences that teachers orchestrate for individuals, small groups, or the entire class and that expand the basic unit plans.  They emerge from the unit’s content goals as well as students’ interests and questions.  Extensions can occur at any time during a unit.  They may be of short duration, or may require more extensive time.  For example, a teacher who was working on a unit that includes exploration of genetics and DNA found a “webquest” on the Internet that extended her unit of study and asked students to play the role of legislators in passing a law that would permit cloning.  To use this resource in her instructional unit, she decided that she would have the students work on this activity during “Center Time” to help students apply what they had come to understand about genetics and DNA when considering the social and ethical implications of this knowledge.</a:t>
            </a:r>
          </a:p>
          <a:p>
            <a:r>
              <a:rPr lang="en-US" sz="1000"/>
              <a:t>Extension activities can be used to promote the transfer and application of content goals to real world contexts and problems, to blend students’ interests and areas of expertise with content goals, and to connect content goals in one discipline to other disciplines or to other topics. </a:t>
            </a:r>
          </a:p>
          <a:p>
            <a:r>
              <a:rPr lang="en-US" sz="1000"/>
              <a:t> </a:t>
            </a:r>
          </a:p>
          <a:p>
            <a:r>
              <a:rPr lang="en-US" sz="1000" b="1" u="sng"/>
              <a:t>Workshop Leader Activity:</a:t>
            </a:r>
            <a:endParaRPr lang="en-US" sz="1000"/>
          </a:p>
          <a:p>
            <a:r>
              <a:rPr lang="en-US" sz="1000"/>
              <a:t>Hang chart paper on the wall and have teams of five teachers move around the room generating solutions to the following problems that are posted on the chart:  Where can you find extensions that can be used?  How might a teacher organize these extensions for students? If the extensions are to be used at a learning center,  how could they be organized?  What makes an extension interesting to the students?</a:t>
            </a:r>
          </a:p>
          <a:p>
            <a:endParaRPr lang="en-US" sz="1000"/>
          </a:p>
          <a:p>
            <a:r>
              <a:rPr lang="en-US" sz="1000" b="1" u="sng"/>
              <a:t>If You Are Working Alone Activity:</a:t>
            </a:r>
            <a:endParaRPr lang="en-US" sz="1000" u="sng"/>
          </a:p>
          <a:p>
            <a:r>
              <a:rPr lang="en-US" sz="1000"/>
              <a:t>Take the topic of a unit that you teach and then go to the Internet and run a random search of areas that are related to your topic.  This is an interesting way to identify other extension activities that you may not have considered.  Often you will find connections to related topics that are natural extensions for your students.  I like to take my </a:t>
            </a:r>
            <a:r>
              <a:rPr lang="en-US" sz="1000" u="sng"/>
              <a:t>unit topic</a:t>
            </a:r>
            <a:r>
              <a:rPr lang="en-US" sz="1000"/>
              <a:t> and place it in a “Google” search box and add the word</a:t>
            </a:r>
            <a:r>
              <a:rPr lang="en-US" sz="1000" u="sng"/>
              <a:t> webquest</a:t>
            </a:r>
            <a:r>
              <a:rPr lang="en-US" sz="1000"/>
              <a:t> to see what interesting investigations other teachers have created using the Webquest format.  To try this, type in the Google search engine address (http://www.google.com) and in the search box enter something like “Civil War webquest” and click the search button. The investigations that surface often provide wonderful extensions to your instructional unit.</a:t>
            </a:r>
            <a:r>
              <a:rPr lang="en-US" sz="900"/>
              <a:t>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74755"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35</a:t>
            </a:r>
          </a:p>
        </p:txBody>
      </p:sp>
      <p:sp>
        <p:nvSpPr>
          <p:cNvPr id="74756"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74757"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74758" name="Rectangle 6"/>
          <p:cNvSpPr>
            <a:spLocks noChangeArrowheads="1" noTextEdit="1"/>
          </p:cNvSpPr>
          <p:nvPr>
            <p:ph type="sldImg"/>
          </p:nvPr>
        </p:nvSpPr>
        <p:spPr>
          <a:xfrm>
            <a:off x="1150938" y="692150"/>
            <a:ext cx="4556125" cy="3416300"/>
          </a:xfrm>
          <a:ln cap="flat"/>
        </p:spPr>
      </p:sp>
      <p:sp>
        <p:nvSpPr>
          <p:cNvPr id="74759" name="Rectangle 7"/>
          <p:cNvSpPr>
            <a:spLocks noGrp="1" noChangeArrowheads="1"/>
          </p:cNvSpPr>
          <p:nvPr>
            <p:ph type="body" idx="1"/>
          </p:nvPr>
        </p:nvSpPr>
        <p:spPr>
          <a:xfrm>
            <a:off x="301625" y="4040188"/>
            <a:ext cx="6473825" cy="5102225"/>
          </a:xfrm>
          <a:solidFill>
            <a:srgbClr val="FFFFFF"/>
          </a:solidFill>
          <a:ln cap="flat">
            <a:solidFill>
              <a:srgbClr val="000000"/>
            </a:solidFill>
          </a:ln>
        </p:spPr>
        <p:txBody>
          <a:bodyPr/>
          <a:lstStyle/>
          <a:p>
            <a:r>
              <a:rPr lang="en-US" sz="1000" b="1" u="sng"/>
              <a:t>Explanation:</a:t>
            </a:r>
            <a:r>
              <a:rPr lang="en-US" sz="1000"/>
              <a:t> (Highlight these important points)</a:t>
            </a:r>
          </a:p>
          <a:p>
            <a:r>
              <a:rPr lang="en-US" sz="1000"/>
              <a:t>The most effective modifications in response to learner need are proactive rather than reactive on the part of the teacher.  That is, the teacher assesses and observes students to understand as fully as possible their readiness of current curriculum goals, their interests, how they learn best, their sense of self-efficacy, and their motivational patterns.  Preassessment tools, classroom discussions, student products, and day-to-day interactions among students are several ways that teachers find out how to make modifications for students and to develop more than one path to the critical learning goals of the instructional unit.</a:t>
            </a:r>
          </a:p>
          <a:p>
            <a:r>
              <a:rPr lang="en-US" sz="1000"/>
              <a:t>Teachers adapt one or several of the components of instruction to accommodate the differences identified as potentially significant in student learning and may include: learning goals, learning materials, methods of assessment, teaching methods, learning activities, grouping strategies, products, rubrics, resources, coaching or scaffolding, pacing, working arrangements, and extension activities.  The goal is to modify those curricular elements that encourage each student to learn as much as possible and as efficiently and effectively as possible.</a:t>
            </a:r>
          </a:p>
          <a:p>
            <a:r>
              <a:rPr lang="en-US" sz="1000"/>
              <a:t>The concept of “Ascending Levels of Intellectual Demand” in the Parallel Curriculum Model is one type of modification based on learner need.  It suggests the importance of a teacher monitoring the sophistication of a student’s knowledge, understanding, and skill as it inevitably develops along a continuum of knowledge, understanding, and skill from fledgling or novice to expert.  The goal is to increase the intellectual demand in how the student works with the curriculum.  The intent is to ensure continual learner challenge and growth.</a:t>
            </a:r>
          </a:p>
          <a:p>
            <a:endParaRPr lang="en-US" sz="1000"/>
          </a:p>
          <a:p>
            <a:r>
              <a:rPr lang="en-US" sz="1000" b="1" u="sng"/>
              <a:t>Workshop Leader Activity:</a:t>
            </a:r>
            <a:endParaRPr lang="en-US" sz="1000"/>
          </a:p>
          <a:p>
            <a:r>
              <a:rPr lang="en-US" sz="1000"/>
              <a:t>Divide your group into base teams of 4.  Assign 3 of the components (learning goals, learning materials, methods of assessment, teaching methods, learning activities, grouping strategies, products, rubrics, resources, coaching or scaffolding, pacing , working arrangements, and extension activities) to each member of the group. Group members that have the first three components are to get together with each other to generate</a:t>
            </a:r>
            <a:r>
              <a:rPr lang="en-US" sz="1000" u="sng"/>
              <a:t> how</a:t>
            </a:r>
            <a:r>
              <a:rPr lang="en-US" sz="1000"/>
              <a:t> modifications can be made to these components and to record them on charts. Ask those who have components 4-6, and 7-9, and 10-12 to do the same thing.  Upon completion, each member is to return to their base group and share the suggestions that their group generated.</a:t>
            </a:r>
          </a:p>
          <a:p>
            <a:endParaRPr lang="en-US" sz="1000"/>
          </a:p>
          <a:p>
            <a:r>
              <a:rPr lang="en-US" sz="1000" b="1" u="sng"/>
              <a:t>If You Are Working Alone Activity:</a:t>
            </a:r>
            <a:endParaRPr lang="en-US" sz="1000" u="sng"/>
          </a:p>
          <a:p>
            <a:r>
              <a:rPr lang="en-US" sz="1000"/>
              <a:t>Consider how a teacher would ascend the level of intellectual demand in a unit of study.  Generate a list of how to do this and then compare your list with that generated on page 12 of the PCM book.  Now, consider what you would do if you did not have this expertise in a particular topic.  What would you do?</a:t>
            </a:r>
            <a:endParaRPr lang="en-US" sz="900"/>
          </a:p>
          <a:p>
            <a:endParaRPr lang="en-US" sz="9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4</a:t>
            </a:r>
          </a:p>
        </p:txBody>
      </p:sp>
      <p:sp>
        <p:nvSpPr>
          <p:cNvPr id="11268"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11269"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11270" name="Rectangle 6"/>
          <p:cNvSpPr>
            <a:spLocks noChangeArrowheads="1" noTextEdit="1"/>
          </p:cNvSpPr>
          <p:nvPr>
            <p:ph type="sldImg"/>
          </p:nvPr>
        </p:nvSpPr>
        <p:spPr>
          <a:xfrm>
            <a:off x="1150938" y="692150"/>
            <a:ext cx="4556125" cy="3416300"/>
          </a:xfrm>
          <a:ln cap="flat"/>
        </p:spPr>
      </p:sp>
      <p:sp>
        <p:nvSpPr>
          <p:cNvPr id="11271" name="Rectangle 7"/>
          <p:cNvSpPr>
            <a:spLocks noGrp="1" noChangeArrowheads="1"/>
          </p:cNvSpPr>
          <p:nvPr>
            <p:ph type="body" idx="1"/>
          </p:nvPr>
        </p:nvSpPr>
        <p:spPr>
          <a:noFill/>
          <a:ln/>
        </p:spPr>
        <p:txBody>
          <a:bodyPr/>
          <a:lstStyle/>
          <a:p>
            <a:r>
              <a:rPr lang="en-US" sz="1000" b="1" u="sng"/>
              <a:t>Explanation:</a:t>
            </a:r>
            <a:endParaRPr lang="en-US" sz="1000" b="1"/>
          </a:p>
          <a:p>
            <a:r>
              <a:rPr lang="en-US" sz="1000"/>
              <a:t>Many educators who worked throughout the 20</a:t>
            </a:r>
            <a:r>
              <a:rPr lang="en-US" sz="1000" baseline="30000"/>
              <a:t>th</a:t>
            </a:r>
            <a:r>
              <a:rPr lang="en-US" sz="1000"/>
              <a:t> century (James – Bruner) investigated strategies for creating high quality curriculum units.  Their work has had a profound influence on gifted education and on the nature of curriculum development in gifted education.  In the 1970s, the Leadership Training Institute developed a set of guiding principles that described “best practices” for developing qualitatively differentiated curriculum for the gifted. Their work serves as a “compass” that guides curriculum writers in the field of gifted education. Leta Hollingsworth, Virgil Ward, and Philip Phenix  were three of the  pioneers in curriculum development for the gifted.  (Most of these names and contributions are identified and explained in the PCM book, particularly chapters 1-3.) The work of these individuals has contributed to the development of the Parallel Curriculum Model.</a:t>
            </a:r>
          </a:p>
          <a:p>
            <a:endParaRPr lang="en-US" sz="1000"/>
          </a:p>
          <a:p>
            <a:r>
              <a:rPr lang="en-US" sz="1000" b="1" u="sng"/>
              <a:t>Workshop Leader Activity/If You Are Working Alone Activity:</a:t>
            </a:r>
            <a:endParaRPr lang="en-US" sz="1000" b="1"/>
          </a:p>
          <a:p>
            <a:r>
              <a:rPr lang="en-US" sz="1000"/>
              <a:t>Working alone, review the list of names on this slide.  Identify any familiar names and jot down your understanding of their contribution to the field of curriculum development.</a:t>
            </a:r>
          </a:p>
          <a:p>
            <a:endParaRPr lang="en-US" sz="1000"/>
          </a:p>
          <a:p>
            <a:r>
              <a:rPr lang="en-US" sz="1000" b="1" u="sng"/>
              <a:t>Debriefing:</a:t>
            </a:r>
            <a:endParaRPr lang="en-US" sz="1000" b="1"/>
          </a:p>
          <a:p>
            <a:r>
              <a:rPr lang="en-US" sz="1000"/>
              <a:t>Use a jigsaw approach with other members of your study group in an attempt to identify the contributions of each of those listed on this slide.</a:t>
            </a:r>
          </a:p>
          <a:p>
            <a:endParaRPr lang="en-US" sz="1000"/>
          </a:p>
          <a:p>
            <a:r>
              <a:rPr lang="en-US" sz="1000" b="1" u="sng"/>
              <a:t>Activity:</a:t>
            </a:r>
            <a:endParaRPr lang="en-US" sz="1000" b="1"/>
          </a:p>
          <a:p>
            <a:r>
              <a:rPr lang="en-US" sz="1000"/>
              <a:t>As a large group, work together to make a short list of 3-5 guiding principles that you think represent  best practices  for writing differentiated curriculum for the gifted.</a:t>
            </a: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13315"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5</a:t>
            </a:r>
          </a:p>
        </p:txBody>
      </p:sp>
      <p:sp>
        <p:nvSpPr>
          <p:cNvPr id="13316"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13317"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13318" name="Rectangle 6"/>
          <p:cNvSpPr>
            <a:spLocks noChangeArrowheads="1" noTextEdit="1"/>
          </p:cNvSpPr>
          <p:nvPr>
            <p:ph type="sldImg"/>
          </p:nvPr>
        </p:nvSpPr>
        <p:spPr>
          <a:xfrm>
            <a:off x="1150938" y="692150"/>
            <a:ext cx="4556125" cy="3416300"/>
          </a:xfrm>
          <a:ln cap="flat"/>
        </p:spPr>
      </p:sp>
      <p:sp>
        <p:nvSpPr>
          <p:cNvPr id="13319" name="Rectangle 7"/>
          <p:cNvSpPr>
            <a:spLocks noGrp="1" noChangeArrowheads="1"/>
          </p:cNvSpPr>
          <p:nvPr>
            <p:ph type="body" idx="1"/>
          </p:nvPr>
        </p:nvSpPr>
        <p:spPr>
          <a:noFill/>
          <a:ln/>
        </p:spPr>
        <p:txBody>
          <a:bodyPr/>
          <a:lstStyle/>
          <a:p>
            <a:r>
              <a:rPr lang="en-US" b="1" u="sng"/>
              <a:t>Explanation:</a:t>
            </a:r>
          </a:p>
          <a:p>
            <a:r>
              <a:rPr lang="en-US"/>
              <a:t>The rationale behind the Parallel Curriculum Model is based on these four principles and helps educators to understand how the conceptualization for this model was determined.  </a:t>
            </a:r>
          </a:p>
          <a:p>
            <a:endParaRPr lang="en-US"/>
          </a:p>
          <a:p>
            <a:r>
              <a:rPr lang="en-US" b="1" u="sng"/>
              <a:t>Workshop Leader Activity/If You Are Working Alone Activity:</a:t>
            </a:r>
            <a:endParaRPr lang="en-US"/>
          </a:p>
          <a:p>
            <a:r>
              <a:rPr lang="en-US"/>
              <a:t>Read pages 1-5.  Discuss how these principles would be supportive of designing curriculum that is effective in educating students whose abilities are already highly advanced and those whose abilities are advancing.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6</a:t>
            </a:r>
          </a:p>
        </p:txBody>
      </p:sp>
      <p:sp>
        <p:nvSpPr>
          <p:cNvPr id="15364"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15365"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15366" name="Rectangle 6"/>
          <p:cNvSpPr>
            <a:spLocks noChangeArrowheads="1" noTextEdit="1"/>
          </p:cNvSpPr>
          <p:nvPr>
            <p:ph type="sldImg"/>
          </p:nvPr>
        </p:nvSpPr>
        <p:spPr>
          <a:xfrm>
            <a:off x="1150938" y="692150"/>
            <a:ext cx="4556125" cy="3416300"/>
          </a:xfrm>
          <a:ln cap="flat"/>
        </p:spPr>
      </p:sp>
      <p:sp>
        <p:nvSpPr>
          <p:cNvPr id="15367" name="Rectangle 7"/>
          <p:cNvSpPr>
            <a:spLocks noGrp="1" noChangeArrowheads="1"/>
          </p:cNvSpPr>
          <p:nvPr>
            <p:ph type="body" idx="1"/>
          </p:nvPr>
        </p:nvSpPr>
        <p:spPr>
          <a:noFill/>
          <a:ln/>
        </p:spPr>
        <p:txBody>
          <a:bodyPr/>
          <a:lstStyle/>
          <a:p>
            <a:r>
              <a:rPr lang="en-US" b="1" u="sng"/>
              <a:t>Workshop Leader Activity/If You Are Working Alone Activity:</a:t>
            </a:r>
            <a:endParaRPr lang="en-US" b="1"/>
          </a:p>
          <a:p>
            <a:r>
              <a:rPr lang="en-US"/>
              <a:t>Working alone, review the list of statements on this slide.  Make a check mark next to any statement that reflects your beliefs about high quality curriculum for the gifted.</a:t>
            </a:r>
          </a:p>
          <a:p>
            <a:endParaRPr lang="en-US"/>
          </a:p>
          <a:p>
            <a:r>
              <a:rPr lang="en-US" b="1" u="sng"/>
              <a:t>If You Are Working Alone Activity:</a:t>
            </a:r>
            <a:endParaRPr lang="en-US" b="1"/>
          </a:p>
          <a:p>
            <a:r>
              <a:rPr lang="en-US"/>
              <a:t>Review the list of statements on this slide.  Make a check mark next to any statement that reflects your beliefs about high quality curriculum for the gifted.  Consider the conditions under which these opportunities should be provided to all students or to some students.</a:t>
            </a:r>
          </a:p>
          <a:p>
            <a:endParaRPr lang="en-US"/>
          </a:p>
          <a:p>
            <a:r>
              <a:rPr lang="en-US" b="1" u="sng"/>
              <a:t>Debriefing:</a:t>
            </a:r>
            <a:endParaRPr lang="en-US" b="1"/>
          </a:p>
          <a:p>
            <a:r>
              <a:rPr lang="en-US"/>
              <a:t>Ask each member of your study group to share the statements they chose.  Look for commonalities and differences among people’s lists.  Discuss the causes for the similarities and differences. Discuss the conditions under which these opportunities should be provided to all students or to some students.</a:t>
            </a:r>
          </a:p>
          <a:p>
            <a:endParaRPr lang="en-US"/>
          </a:p>
          <a:p>
            <a:r>
              <a:rPr lang="en-US" b="1" u="sng"/>
              <a:t>Explanation:</a:t>
            </a:r>
            <a:endParaRPr lang="en-US" b="1"/>
          </a:p>
          <a:p>
            <a:r>
              <a:rPr lang="en-US"/>
              <a:t>The Parallel Curriculum Model is designed to provide all of the opportunities listed on this slide.  Different parallels within the model emphasize different kinds of learning opportunities. Used together, the four parallels of the PCM offer a comprehensive approach for designing qualitatively differentiated curriculum for all learners.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17411"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7</a:t>
            </a:r>
          </a:p>
        </p:txBody>
      </p:sp>
      <p:sp>
        <p:nvSpPr>
          <p:cNvPr id="17412"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17413"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17414" name="Rectangle 6"/>
          <p:cNvSpPr>
            <a:spLocks noChangeArrowheads="1" noTextEdit="1"/>
          </p:cNvSpPr>
          <p:nvPr>
            <p:ph type="sldImg"/>
          </p:nvPr>
        </p:nvSpPr>
        <p:spPr>
          <a:xfrm>
            <a:off x="1150938" y="692150"/>
            <a:ext cx="4556125" cy="3416300"/>
          </a:xfrm>
          <a:ln cap="flat"/>
        </p:spPr>
      </p:sp>
      <p:sp>
        <p:nvSpPr>
          <p:cNvPr id="17415" name="Rectangle 7"/>
          <p:cNvSpPr>
            <a:spLocks noGrp="1" noChangeArrowheads="1"/>
          </p:cNvSpPr>
          <p:nvPr>
            <p:ph type="body" idx="1"/>
          </p:nvPr>
        </p:nvSpPr>
        <p:spPr>
          <a:xfrm>
            <a:off x="685800" y="4191000"/>
            <a:ext cx="5562600" cy="4114800"/>
          </a:xfrm>
          <a:noFill/>
          <a:ln/>
        </p:spPr>
        <p:txBody>
          <a:bodyPr/>
          <a:lstStyle/>
          <a:p>
            <a:pPr marL="230188" indent="-230188"/>
            <a:r>
              <a:rPr lang="en-US" b="1" u="sng"/>
              <a:t>Explanation:</a:t>
            </a:r>
          </a:p>
          <a:p>
            <a:pPr marL="230188" indent="-230188"/>
            <a:r>
              <a:rPr lang="en-US"/>
              <a:t>Delineating the underpinnings for a theory of qualitatively differentiated curriculum is a challenging task.  First and foremost, the theory must be able to show how curriculum for advanced students extends beyond what constitutes appropriate curriculum for all students.  Next, the theory needs to take into account differences between two general types of curriculum: required or prescribed curriculum and curriculum that has its roots in the interests and learning preferences of students.  Finally, a theory that supports differentiated curriculum for gifted learners should provide authors of curriculum with enough guidance to help ensure that materials, tasks, and products exemplify the principles around which the theory has been developed.</a:t>
            </a:r>
          </a:p>
          <a:p>
            <a:pPr marL="230188" indent="-230188"/>
            <a:endParaRPr lang="en-US"/>
          </a:p>
          <a:p>
            <a:pPr marL="230188" indent="-230188"/>
            <a:r>
              <a:rPr lang="en-US" b="1"/>
              <a:t>Workshop Leader Activity/If You Are Working Alone Activity:</a:t>
            </a:r>
          </a:p>
          <a:p>
            <a:pPr marL="230188" indent="-230188"/>
            <a:r>
              <a:rPr lang="en-US"/>
              <a:t>Read pages 5-12 to develop an understanding of the theoretical underpinnings of a theory of qualitatively differentiated curriculum.  Discuss and reflect on the following questions:</a:t>
            </a:r>
          </a:p>
          <a:p>
            <a:pPr marL="230188" indent="-230188">
              <a:buFontTx/>
              <a:buChar char="•"/>
            </a:pPr>
            <a:r>
              <a:rPr lang="en-US"/>
              <a:t>How and why curriculum should respect the unique characteristics of the learner?</a:t>
            </a:r>
          </a:p>
          <a:p>
            <a:pPr marL="230188" indent="-230188">
              <a:buFontTx/>
              <a:buChar char="•"/>
            </a:pPr>
            <a:r>
              <a:rPr lang="en-US"/>
              <a:t>How does knowing about the theories of knowledge and levels of knowledge assist us in writing effective curriculum that provides for ongoing levels of challenge?</a:t>
            </a:r>
          </a:p>
          <a:p>
            <a:pPr marL="230188" indent="-230188">
              <a:buFontTx/>
              <a:buChar char="•"/>
            </a:pPr>
            <a:r>
              <a:rPr lang="en-US"/>
              <a:t>What are representative topics? In what ways can they illuminate a discipline?</a:t>
            </a:r>
          </a:p>
          <a:p>
            <a:pPr marL="230188" indent="-230188">
              <a:buFontTx/>
              <a:buChar char="•"/>
            </a:pPr>
            <a:r>
              <a:rPr lang="en-US"/>
              <a:t>How can we help to ensure authenticity in curriculum?</a:t>
            </a:r>
          </a:p>
          <a:p>
            <a:pPr marL="230188" indent="-230188"/>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19459"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8</a:t>
            </a:r>
          </a:p>
        </p:txBody>
      </p:sp>
      <p:sp>
        <p:nvSpPr>
          <p:cNvPr id="19460"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19461"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19462" name="Rectangle 6"/>
          <p:cNvSpPr>
            <a:spLocks noChangeArrowheads="1" noTextEdit="1"/>
          </p:cNvSpPr>
          <p:nvPr>
            <p:ph type="sldImg"/>
          </p:nvPr>
        </p:nvSpPr>
        <p:spPr>
          <a:xfrm>
            <a:off x="1150938" y="692150"/>
            <a:ext cx="4556125" cy="3416300"/>
          </a:xfrm>
          <a:ln cap="flat"/>
        </p:spPr>
      </p:sp>
      <p:sp>
        <p:nvSpPr>
          <p:cNvPr id="19463" name="Rectangle 7"/>
          <p:cNvSpPr>
            <a:spLocks noGrp="1" noChangeArrowheads="1"/>
          </p:cNvSpPr>
          <p:nvPr>
            <p:ph type="body" idx="1"/>
          </p:nvPr>
        </p:nvSpPr>
        <p:spPr>
          <a:noFill/>
          <a:ln/>
        </p:spPr>
        <p:txBody>
          <a:bodyPr/>
          <a:lstStyle/>
          <a:p>
            <a:r>
              <a:rPr lang="en-US" b="1" u="sng"/>
              <a:t>Explanation:</a:t>
            </a:r>
            <a:endParaRPr lang="en-US"/>
          </a:p>
          <a:p>
            <a:r>
              <a:rPr lang="en-US"/>
              <a:t>High quality curriculum and instruction for all learners should include the elements that are bulleted on the slide.  Coupled with the theoretical underpinnings, this list delineates the best of what we currently know about curriculum and instruction.</a:t>
            </a:r>
          </a:p>
          <a:p>
            <a:endParaRPr lang="en-US"/>
          </a:p>
          <a:p>
            <a:r>
              <a:rPr lang="en-US" b="1" u="sng"/>
              <a:t>Workshop Leader Activity/If You Are Working Alone Activity:</a:t>
            </a:r>
            <a:endParaRPr lang="en-US"/>
          </a:p>
          <a:p>
            <a:r>
              <a:rPr lang="en-US"/>
              <a:t>(For this activity, use this slide and the next one.) Reflect on those bulleted points that you already consider when designing curricular units.  Which of the bulleted points are those that have caused you to pause or rethink?  What  would you need to know or be able to do in order to use this element effectively when designing curriculum?</a:t>
            </a:r>
          </a:p>
          <a:p>
            <a:endParaRPr lang="en-US"/>
          </a:p>
          <a:p>
            <a:r>
              <a:rPr lang="en-US" b="1" u="sng"/>
              <a:t>Debriefing:</a:t>
            </a:r>
            <a:endParaRPr lang="en-US"/>
          </a:p>
          <a:p>
            <a:r>
              <a:rPr lang="en-US"/>
              <a:t>Each of the elements represents recommendations for educators to be aware of when planning effective curriculum.  Being aware of what we do and what we don’t do gives rise to new professional growth opportunities.  The Parallel Curriculum Model and its four parallels helps curriculum writers consider how to think carefully about each of these elements.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164013" y="0"/>
            <a:ext cx="3184525" cy="457200"/>
          </a:xfrm>
          <a:prstGeom prst="rect">
            <a:avLst/>
          </a:prstGeom>
          <a:noFill/>
          <a:ln w="12700">
            <a:noFill/>
            <a:miter lim="800000"/>
            <a:headEnd/>
            <a:tailEnd/>
          </a:ln>
          <a:effectLst/>
        </p:spPr>
        <p:txBody>
          <a:bodyPr wrap="none" anchor="ctr"/>
          <a:lstStyle/>
          <a:p>
            <a:endParaRPr lang="en-US"/>
          </a:p>
        </p:txBody>
      </p:sp>
      <p:sp>
        <p:nvSpPr>
          <p:cNvPr id="21507" name="Rectangle 3"/>
          <p:cNvSpPr>
            <a:spLocks noChangeArrowheads="1"/>
          </p:cNvSpPr>
          <p:nvPr/>
        </p:nvSpPr>
        <p:spPr bwMode="auto">
          <a:xfrm>
            <a:off x="4164013" y="8686800"/>
            <a:ext cx="3184525" cy="457200"/>
          </a:xfrm>
          <a:prstGeom prst="rect">
            <a:avLst/>
          </a:prstGeom>
          <a:noFill/>
          <a:ln w="12700">
            <a:noFill/>
            <a:miter lim="800000"/>
            <a:headEnd/>
            <a:tailEnd/>
          </a:ln>
          <a:effectLst/>
        </p:spPr>
        <p:txBody>
          <a:bodyPr lIns="90488" tIns="44450" rIns="90488" bIns="44450" anchor="b"/>
          <a:lstStyle/>
          <a:p>
            <a:pPr algn="r"/>
            <a:r>
              <a:rPr lang="en-US" sz="1200"/>
              <a:t>9</a:t>
            </a:r>
          </a:p>
        </p:txBody>
      </p:sp>
      <p:sp>
        <p:nvSpPr>
          <p:cNvPr id="21508" name="Rectangle 4"/>
          <p:cNvSpPr>
            <a:spLocks noChangeArrowheads="1"/>
          </p:cNvSpPr>
          <p:nvPr/>
        </p:nvSpPr>
        <p:spPr bwMode="auto">
          <a:xfrm>
            <a:off x="0" y="8686800"/>
            <a:ext cx="3184525" cy="457200"/>
          </a:xfrm>
          <a:prstGeom prst="rect">
            <a:avLst/>
          </a:prstGeom>
          <a:noFill/>
          <a:ln w="12700">
            <a:noFill/>
            <a:miter lim="800000"/>
            <a:headEnd/>
            <a:tailEnd/>
          </a:ln>
          <a:effectLst/>
        </p:spPr>
        <p:txBody>
          <a:bodyPr wrap="none" anchor="ctr"/>
          <a:lstStyle/>
          <a:p>
            <a:endParaRPr lang="en-US"/>
          </a:p>
        </p:txBody>
      </p:sp>
      <p:sp>
        <p:nvSpPr>
          <p:cNvPr id="21509" name="Rectangle 5"/>
          <p:cNvSpPr>
            <a:spLocks noChangeArrowheads="1"/>
          </p:cNvSpPr>
          <p:nvPr/>
        </p:nvSpPr>
        <p:spPr bwMode="auto">
          <a:xfrm>
            <a:off x="0" y="0"/>
            <a:ext cx="3184525" cy="457200"/>
          </a:xfrm>
          <a:prstGeom prst="rect">
            <a:avLst/>
          </a:prstGeom>
          <a:noFill/>
          <a:ln w="12700">
            <a:noFill/>
            <a:miter lim="800000"/>
            <a:headEnd/>
            <a:tailEnd/>
          </a:ln>
          <a:effectLst/>
        </p:spPr>
        <p:txBody>
          <a:bodyPr wrap="none" anchor="ctr"/>
          <a:lstStyle/>
          <a:p>
            <a:endParaRPr lang="en-US"/>
          </a:p>
        </p:txBody>
      </p:sp>
      <p:sp>
        <p:nvSpPr>
          <p:cNvPr id="21510" name="Rectangle 6"/>
          <p:cNvSpPr>
            <a:spLocks noChangeArrowheads="1" noTextEdit="1"/>
          </p:cNvSpPr>
          <p:nvPr>
            <p:ph type="sldImg"/>
          </p:nvPr>
        </p:nvSpPr>
        <p:spPr>
          <a:xfrm>
            <a:off x="1150938" y="692150"/>
            <a:ext cx="4556125" cy="3416300"/>
          </a:xfrm>
          <a:ln cap="flat"/>
        </p:spPr>
      </p:sp>
      <p:sp>
        <p:nvSpPr>
          <p:cNvPr id="21511" name="Rectangle 7"/>
          <p:cNvSpPr>
            <a:spLocks noGrp="1" noChangeArrowheads="1"/>
          </p:cNvSpPr>
          <p:nvPr>
            <p:ph type="body" idx="1"/>
          </p:nvPr>
        </p:nvSpPr>
        <p:spPr>
          <a:noFill/>
          <a:ln/>
        </p:spPr>
        <p:txBody>
          <a:bodyPr/>
          <a:lstStyle/>
          <a:p>
            <a:r>
              <a:rPr lang="en-US" b="1" u="sng"/>
              <a:t>Explanation:</a:t>
            </a:r>
            <a:endParaRPr lang="en-US"/>
          </a:p>
          <a:p>
            <a:r>
              <a:rPr lang="en-US"/>
              <a:t>See notes on previous slide.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_rels/slide1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slides/_rels/slide18.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image" Target="../media/image38.wmf"/><Relationship Id="rId3" Type="http://schemas.openxmlformats.org/officeDocument/2006/relationships/image" Target="../media/image28.wmf"/><Relationship Id="rId7" Type="http://schemas.openxmlformats.org/officeDocument/2006/relationships/image" Target="../media/image32.wmf"/><Relationship Id="rId12" Type="http://schemas.openxmlformats.org/officeDocument/2006/relationships/image" Target="../media/image37.wmf"/><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1.wmf"/><Relationship Id="rId11" Type="http://schemas.openxmlformats.org/officeDocument/2006/relationships/image" Target="../media/image36.wmf"/><Relationship Id="rId5" Type="http://schemas.openxmlformats.org/officeDocument/2006/relationships/image" Target="../media/image30.wmf"/><Relationship Id="rId10" Type="http://schemas.openxmlformats.org/officeDocument/2006/relationships/image" Target="../media/image35.wmf"/><Relationship Id="rId4" Type="http://schemas.openxmlformats.org/officeDocument/2006/relationships/image" Target="../media/image29.wmf"/><Relationship Id="rId9" Type="http://schemas.openxmlformats.org/officeDocument/2006/relationships/image" Target="../media/image34.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pic>
        <p:nvPicPr>
          <p:cNvPr id="4100" name="Picture 4"/>
          <p:cNvPicPr>
            <a:picLocks noChangeArrowheads="1"/>
          </p:cNvPicPr>
          <p:nvPr/>
        </p:nvPicPr>
        <p:blipFill>
          <a:blip r:embed="rId3" cstate="screen"/>
          <a:srcRect/>
          <a:stretch>
            <a:fillRect/>
          </a:stretch>
        </p:blipFill>
        <p:spPr bwMode="auto">
          <a:xfrm>
            <a:off x="381000" y="1143000"/>
            <a:ext cx="2768600" cy="3594100"/>
          </a:xfrm>
          <a:prstGeom prst="rect">
            <a:avLst/>
          </a:prstGeom>
          <a:noFill/>
          <a:ln w="12700">
            <a:noFill/>
            <a:miter lim="800000"/>
            <a:headEnd/>
            <a:tailEnd/>
          </a:ln>
          <a:effectLst/>
        </p:spPr>
      </p:pic>
      <p:pic>
        <p:nvPicPr>
          <p:cNvPr id="4101" name="Picture 5"/>
          <p:cNvPicPr>
            <a:picLocks noChangeArrowheads="1"/>
          </p:cNvPicPr>
          <p:nvPr/>
        </p:nvPicPr>
        <p:blipFill>
          <a:blip r:embed="rId4" cstate="screen"/>
          <a:srcRect/>
          <a:stretch>
            <a:fillRect/>
          </a:stretch>
        </p:blipFill>
        <p:spPr bwMode="auto">
          <a:xfrm>
            <a:off x="685800" y="2133600"/>
            <a:ext cx="2349500" cy="3060700"/>
          </a:xfrm>
          <a:prstGeom prst="rect">
            <a:avLst/>
          </a:prstGeom>
          <a:noFill/>
          <a:ln w="12700">
            <a:noFill/>
            <a:miter lim="800000"/>
            <a:headEnd/>
            <a:tailEnd/>
          </a:ln>
          <a:effectLst/>
        </p:spPr>
      </p:pic>
      <p:sp>
        <p:nvSpPr>
          <p:cNvPr id="4102" name="Rectangle 6"/>
          <p:cNvSpPr>
            <a:spLocks noGrp="1" noChangeArrowheads="1"/>
          </p:cNvSpPr>
          <p:nvPr>
            <p:ph type="title"/>
          </p:nvPr>
        </p:nvSpPr>
        <p:spPr>
          <a:xfrm>
            <a:off x="3657600" y="1524000"/>
            <a:ext cx="4876800" cy="3962400"/>
          </a:xfrm>
          <a:noFill/>
          <a:ln/>
        </p:spPr>
        <p:txBody>
          <a:bodyPr/>
          <a:lstStyle/>
          <a:p>
            <a:r>
              <a:rPr lang="en-US" b="1">
                <a:solidFill>
                  <a:srgbClr val="E11F36"/>
                </a:solidFill>
              </a:rPr>
              <a:t>An Introduction and Overview of the Parallel Curriculum Model: Promise and Process</a:t>
            </a:r>
          </a:p>
        </p:txBody>
      </p:sp>
      <p:sp>
        <p:nvSpPr>
          <p:cNvPr id="4103" name="Rectangle 7"/>
          <p:cNvSpPr>
            <a:spLocks noChangeArrowheads="1"/>
          </p:cNvSpPr>
          <p:nvPr/>
        </p:nvSpPr>
        <p:spPr bwMode="auto">
          <a:xfrm>
            <a:off x="4040188" y="3502025"/>
            <a:ext cx="4767262" cy="1187450"/>
          </a:xfrm>
          <a:prstGeom prst="rect">
            <a:avLst/>
          </a:prstGeom>
          <a:noFill/>
          <a:ln w="12700">
            <a:noFill/>
            <a:miter lim="800000"/>
            <a:headEnd/>
            <a:tailEnd/>
          </a:ln>
          <a:effectLst/>
        </p:spPr>
        <p:txBody>
          <a:bodyPr lIns="90488" tIns="44450" rIns="90488" bIns="44450">
            <a:spAutoFit/>
          </a:bodyPr>
          <a:lstStyle/>
          <a:p>
            <a:pPr algn="ctr"/>
            <a:endParaRPr lang="en-US" sz="1800">
              <a:solidFill>
                <a:srgbClr val="FF3300"/>
              </a:solidFill>
            </a:endParaRPr>
          </a:p>
          <a:p>
            <a:pPr algn="ctr"/>
            <a:endParaRPr lang="en-US" sz="1800">
              <a:solidFill>
                <a:srgbClr val="E11F36"/>
              </a:solidFill>
            </a:endParaRPr>
          </a:p>
          <a:p>
            <a:pPr algn="ctr"/>
            <a:endParaRPr lang="en-US" sz="1800">
              <a:solidFill>
                <a:srgbClr val="06AC2A"/>
              </a:solidFill>
            </a:endParaRPr>
          </a:p>
          <a:p>
            <a:pPr algn="ctr" eaLnBrk="1"/>
            <a:endParaRPr lang="en-US" sz="1800">
              <a:solidFill>
                <a:srgbClr val="06AC2A"/>
              </a:solidFill>
            </a:endParaRPr>
          </a:p>
        </p:txBody>
      </p:sp>
      <p:pic>
        <p:nvPicPr>
          <p:cNvPr id="4104" name="Picture 8"/>
          <p:cNvPicPr>
            <a:picLocks noChangeArrowheads="1"/>
          </p:cNvPicPr>
          <p:nvPr/>
        </p:nvPicPr>
        <p:blipFill>
          <a:blip r:embed="rId5" cstate="screen"/>
          <a:srcRect/>
          <a:stretch>
            <a:fillRect/>
          </a:stretch>
        </p:blipFill>
        <p:spPr bwMode="auto">
          <a:xfrm>
            <a:off x="1143000" y="3276600"/>
            <a:ext cx="1828800" cy="2374900"/>
          </a:xfrm>
          <a:prstGeom prst="rect">
            <a:avLst/>
          </a:prstGeom>
          <a:noFill/>
          <a:ln w="12700">
            <a:noFill/>
            <a:miter lim="800000"/>
            <a:headEnd/>
            <a:tailEnd/>
          </a:ln>
          <a:effectLst/>
        </p:spPr>
      </p:pic>
      <p:pic>
        <p:nvPicPr>
          <p:cNvPr id="4105" name="Picture 9"/>
          <p:cNvPicPr>
            <a:picLocks noChangeArrowheads="1"/>
          </p:cNvPicPr>
          <p:nvPr/>
        </p:nvPicPr>
        <p:blipFill>
          <a:blip r:embed="rId6" cstate="screen"/>
          <a:srcRect/>
          <a:stretch>
            <a:fillRect/>
          </a:stretch>
        </p:blipFill>
        <p:spPr bwMode="auto">
          <a:xfrm>
            <a:off x="1371600" y="4267200"/>
            <a:ext cx="1600200" cy="20701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253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2532" name="Rectangle 4"/>
          <p:cNvSpPr>
            <a:spLocks noChangeArrowheads="1"/>
          </p:cNvSpPr>
          <p:nvPr/>
        </p:nvSpPr>
        <p:spPr bwMode="auto">
          <a:xfrm>
            <a:off x="685800" y="609600"/>
            <a:ext cx="5410200" cy="1752600"/>
          </a:xfrm>
          <a:prstGeom prst="rect">
            <a:avLst/>
          </a:prstGeom>
          <a:noFill/>
          <a:ln w="12700">
            <a:noFill/>
            <a:miter lim="800000"/>
            <a:headEnd/>
            <a:tailEnd/>
          </a:ln>
          <a:effectLst/>
        </p:spPr>
        <p:txBody>
          <a:bodyPr lIns="90488" tIns="44450" rIns="90488" bIns="44450" anchor="ctr"/>
          <a:lstStyle/>
          <a:p>
            <a:pPr algn="ctr"/>
            <a:r>
              <a:rPr lang="en-US" sz="4400" b="1">
                <a:solidFill>
                  <a:schemeClr val="tx2"/>
                </a:solidFill>
              </a:rPr>
              <a:t>Ascending Levels of Demand</a:t>
            </a:r>
          </a:p>
        </p:txBody>
      </p:sp>
      <p:pic>
        <p:nvPicPr>
          <p:cNvPr id="22533" name="Picture 5"/>
          <p:cNvPicPr>
            <a:picLocks noChangeArrowheads="1"/>
          </p:cNvPicPr>
          <p:nvPr/>
        </p:nvPicPr>
        <p:blipFill>
          <a:blip r:embed="rId3" cstate="screen"/>
          <a:srcRect/>
          <a:stretch>
            <a:fillRect/>
          </a:stretch>
        </p:blipFill>
        <p:spPr bwMode="auto">
          <a:xfrm>
            <a:off x="6172200" y="228600"/>
            <a:ext cx="2286000" cy="2159000"/>
          </a:xfrm>
          <a:prstGeom prst="rect">
            <a:avLst/>
          </a:prstGeom>
          <a:noFill/>
          <a:ln w="12700">
            <a:noFill/>
            <a:miter lim="800000"/>
            <a:headEnd/>
            <a:tailEnd/>
          </a:ln>
          <a:effectLst/>
        </p:spPr>
      </p:pic>
      <p:sp>
        <p:nvSpPr>
          <p:cNvPr id="22534" name="Rectangle 6"/>
          <p:cNvSpPr>
            <a:spLocks noChangeArrowheads="1"/>
          </p:cNvSpPr>
          <p:nvPr/>
        </p:nvSpPr>
        <p:spPr bwMode="auto">
          <a:xfrm>
            <a:off x="534988" y="2668588"/>
            <a:ext cx="7785100" cy="3932237"/>
          </a:xfrm>
          <a:prstGeom prst="rect">
            <a:avLst/>
          </a:prstGeom>
          <a:noFill/>
          <a:ln w="12700">
            <a:noFill/>
            <a:miter lim="800000"/>
            <a:headEnd/>
            <a:tailEnd/>
          </a:ln>
          <a:effectLst/>
        </p:spPr>
        <p:txBody>
          <a:bodyPr lIns="90488" tIns="44450" rIns="90488" bIns="44450">
            <a:spAutoFit/>
          </a:bodyPr>
          <a:lstStyle/>
          <a:p>
            <a:r>
              <a:rPr lang="en-US" sz="2800"/>
              <a:t>Ascending levels of intellectual demand is the process that escalates one or more facets of the curriculum in order to match a learner’s profile and provide appropriate challenge and pacing.  Prior knowledge and opportunities, existing scheme, and cognitive abilities are major attributes of a learner’s profile. Teachers reconfigure one or more curriculum components in order to ensure that students are working in their zone of optimal development. </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457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4580"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r>
              <a:rPr lang="en-US" sz="4400" b="1">
                <a:solidFill>
                  <a:schemeClr val="tx2"/>
                </a:solidFill>
              </a:rPr>
              <a:t>Ascending Levels of Intellectual Demand Take Into Consideration Students’ …….</a:t>
            </a:r>
          </a:p>
        </p:txBody>
      </p:sp>
      <p:sp>
        <p:nvSpPr>
          <p:cNvPr id="24581" name="Rectangle 5"/>
          <p:cNvSpPr>
            <a:spLocks noChangeArrowheads="1"/>
          </p:cNvSpPr>
          <p:nvPr/>
        </p:nvSpPr>
        <p:spPr bwMode="auto">
          <a:xfrm>
            <a:off x="533400" y="2362200"/>
            <a:ext cx="7772400" cy="41148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n-US" sz="3200"/>
              <a:t>Cognitive abilities</a:t>
            </a:r>
          </a:p>
          <a:p>
            <a:pPr marL="342900" indent="-342900">
              <a:spcBef>
                <a:spcPct val="20000"/>
              </a:spcBef>
              <a:buSzPct val="100000"/>
              <a:buFontTx/>
              <a:buChar char="•"/>
            </a:pPr>
            <a:r>
              <a:rPr lang="en-US" sz="3200"/>
              <a:t>Prior knowledge</a:t>
            </a:r>
          </a:p>
          <a:p>
            <a:pPr marL="342900" indent="-342900">
              <a:spcBef>
                <a:spcPct val="20000"/>
              </a:spcBef>
              <a:buSzPct val="100000"/>
              <a:buFontTx/>
              <a:buChar char="•"/>
            </a:pPr>
            <a:r>
              <a:rPr lang="en-US" sz="3200"/>
              <a:t>Schema</a:t>
            </a:r>
          </a:p>
          <a:p>
            <a:pPr marL="342900" indent="-342900">
              <a:spcBef>
                <a:spcPct val="20000"/>
              </a:spcBef>
              <a:buSzPct val="100000"/>
              <a:buFontTx/>
              <a:buChar char="•"/>
            </a:pPr>
            <a:r>
              <a:rPr lang="en-US" sz="3200"/>
              <a:t>Opportunities to learn</a:t>
            </a:r>
          </a:p>
          <a:p>
            <a:pPr marL="342900" indent="-342900">
              <a:spcBef>
                <a:spcPct val="20000"/>
              </a:spcBef>
              <a:buSzPct val="100000"/>
              <a:buFontTx/>
              <a:buChar char="•"/>
            </a:pPr>
            <a:r>
              <a:rPr lang="en-US" sz="3200"/>
              <a:t>Learning rate</a:t>
            </a:r>
          </a:p>
          <a:p>
            <a:pPr marL="342900" indent="-342900">
              <a:spcBef>
                <a:spcPct val="20000"/>
              </a:spcBef>
              <a:buSzPct val="100000"/>
              <a:buFontTx/>
              <a:buChar char="•"/>
            </a:pPr>
            <a:r>
              <a:rPr lang="en-US" sz="3200"/>
              <a:t>Developmental differences</a:t>
            </a:r>
          </a:p>
          <a:p>
            <a:pPr marL="342900" indent="-342900">
              <a:spcBef>
                <a:spcPct val="20000"/>
              </a:spcBef>
              <a:buSzPct val="100000"/>
              <a:buFontTx/>
              <a:buChar char="•"/>
            </a:pPr>
            <a:r>
              <a:rPr lang="en-US" sz="3200"/>
              <a:t>Levels of abstraction</a:t>
            </a:r>
          </a:p>
          <a:p>
            <a:pPr marL="342900" indent="-342900" eaLnBrk="1" hangingPunct="1">
              <a:spcBef>
                <a:spcPct val="20000"/>
              </a:spcBef>
              <a:buSzPct val="100000"/>
              <a:buFontTx/>
              <a:buChar char="•"/>
            </a:pPr>
            <a:endParaRPr lang="en-US" sz="3200"/>
          </a:p>
        </p:txBody>
      </p:sp>
      <p:pic>
        <p:nvPicPr>
          <p:cNvPr id="24582" name="Picture 6"/>
          <p:cNvPicPr>
            <a:picLocks noChangeArrowheads="1"/>
          </p:cNvPicPr>
          <p:nvPr/>
        </p:nvPicPr>
        <p:blipFill>
          <a:blip r:embed="rId3" cstate="screen"/>
          <a:srcRect/>
          <a:stretch>
            <a:fillRect/>
          </a:stretch>
        </p:blipFill>
        <p:spPr bwMode="auto">
          <a:xfrm>
            <a:off x="5867400" y="2514600"/>
            <a:ext cx="2616200" cy="37592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662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6628" name="Rectangle 4"/>
          <p:cNvSpPr>
            <a:spLocks noChangeArrowheads="1"/>
          </p:cNvSpPr>
          <p:nvPr/>
        </p:nvSpPr>
        <p:spPr bwMode="auto">
          <a:xfrm>
            <a:off x="2667000" y="609600"/>
            <a:ext cx="5791200" cy="1600200"/>
          </a:xfrm>
          <a:prstGeom prst="rect">
            <a:avLst/>
          </a:prstGeom>
          <a:noFill/>
          <a:ln w="12700">
            <a:noFill/>
            <a:miter lim="800000"/>
            <a:headEnd/>
            <a:tailEnd/>
          </a:ln>
          <a:effectLst/>
        </p:spPr>
        <p:txBody>
          <a:bodyPr lIns="90488" tIns="44450" rIns="90488" bIns="44450" anchor="ctr"/>
          <a:lstStyle/>
          <a:p>
            <a:pPr algn="ctr"/>
            <a:r>
              <a:rPr lang="en-US" sz="4400" b="1">
                <a:solidFill>
                  <a:schemeClr val="tx2"/>
                </a:solidFill>
              </a:rPr>
              <a:t>Why Provide Ascending Levels of Intellectual Demand?</a:t>
            </a:r>
          </a:p>
        </p:txBody>
      </p:sp>
      <p:sp>
        <p:nvSpPr>
          <p:cNvPr id="26629" name="Rectangle 5"/>
          <p:cNvSpPr>
            <a:spLocks noChangeArrowheads="1"/>
          </p:cNvSpPr>
          <p:nvPr/>
        </p:nvSpPr>
        <p:spPr bwMode="auto">
          <a:xfrm>
            <a:off x="685800" y="1981200"/>
            <a:ext cx="7772400" cy="4114800"/>
          </a:xfrm>
          <a:prstGeom prst="rect">
            <a:avLst/>
          </a:prstGeom>
          <a:noFill/>
          <a:ln w="12700">
            <a:noFill/>
            <a:miter lim="800000"/>
            <a:headEnd/>
            <a:tailEnd/>
          </a:ln>
          <a:effectLst/>
        </p:spPr>
        <p:txBody>
          <a:bodyPr lIns="90488" tIns="44450" rIns="90488" bIns="44450"/>
          <a:lstStyle/>
          <a:p>
            <a:pPr marL="342900" indent="-342900"/>
            <a:endParaRPr lang="en-US" sz="2800"/>
          </a:p>
          <a:p>
            <a:pPr marL="342900" indent="-342900" eaLnBrk="1" hangingPunct="1"/>
            <a:endParaRPr lang="en-US" sz="2800"/>
          </a:p>
        </p:txBody>
      </p:sp>
      <p:pic>
        <p:nvPicPr>
          <p:cNvPr id="26630" name="Picture 6"/>
          <p:cNvPicPr>
            <a:picLocks noChangeArrowheads="1"/>
          </p:cNvPicPr>
          <p:nvPr/>
        </p:nvPicPr>
        <p:blipFill>
          <a:blip r:embed="rId3" cstate="screen"/>
          <a:srcRect/>
          <a:stretch>
            <a:fillRect/>
          </a:stretch>
        </p:blipFill>
        <p:spPr bwMode="auto">
          <a:xfrm>
            <a:off x="228600" y="304800"/>
            <a:ext cx="2286000" cy="2159000"/>
          </a:xfrm>
          <a:prstGeom prst="rect">
            <a:avLst/>
          </a:prstGeom>
          <a:noFill/>
          <a:ln w="12700">
            <a:noFill/>
            <a:miter lim="800000"/>
            <a:headEnd/>
            <a:tailEnd/>
          </a:ln>
          <a:effectLst/>
        </p:spPr>
      </p:pic>
      <p:sp>
        <p:nvSpPr>
          <p:cNvPr id="26631" name="Rectangle 7"/>
          <p:cNvSpPr>
            <a:spLocks noChangeArrowheads="1"/>
          </p:cNvSpPr>
          <p:nvPr/>
        </p:nvSpPr>
        <p:spPr bwMode="auto">
          <a:xfrm>
            <a:off x="534988" y="3201988"/>
            <a:ext cx="7861300" cy="3078162"/>
          </a:xfrm>
          <a:prstGeom prst="rect">
            <a:avLst/>
          </a:prstGeom>
          <a:noFill/>
          <a:ln w="12700">
            <a:noFill/>
            <a:miter lim="800000"/>
            <a:headEnd/>
            <a:tailEnd/>
          </a:ln>
          <a:effectLst/>
        </p:spPr>
        <p:txBody>
          <a:bodyPr lIns="90488" tIns="44450" rIns="90488" bIns="44450">
            <a:spAutoFit/>
          </a:bodyPr>
          <a:lstStyle/>
          <a:p>
            <a:pPr>
              <a:buSzPct val="100000"/>
              <a:buFontTx/>
              <a:buChar char="•"/>
            </a:pPr>
            <a:r>
              <a:rPr lang="en-US" sz="2800"/>
              <a:t>To honor differences among students</a:t>
            </a:r>
          </a:p>
          <a:p>
            <a:pPr>
              <a:buSzPct val="100000"/>
              <a:buFontTx/>
              <a:buChar char="•"/>
            </a:pPr>
            <a:r>
              <a:rPr lang="en-US" sz="2800"/>
              <a:t>To address varying levels of prior knowledge, 	varying opportunities, and cognitive abilities</a:t>
            </a:r>
          </a:p>
          <a:p>
            <a:pPr>
              <a:buSzPct val="100000"/>
              <a:buFontTx/>
              <a:buChar char="•"/>
            </a:pPr>
            <a:r>
              <a:rPr lang="en-US" sz="2800"/>
              <a:t>To ensure optimal levels of academic achievement</a:t>
            </a:r>
          </a:p>
          <a:p>
            <a:pPr>
              <a:buSzPct val="100000"/>
              <a:buFontTx/>
              <a:buChar char="•"/>
            </a:pPr>
            <a:r>
              <a:rPr lang="en-US" sz="2800"/>
              <a:t>To support continuous learning</a:t>
            </a:r>
          </a:p>
          <a:p>
            <a:pPr>
              <a:buSzPct val="100000"/>
              <a:buFontTx/>
              <a:buChar char="•"/>
            </a:pPr>
            <a:r>
              <a:rPr lang="en-US" sz="2800"/>
              <a:t>To ensure intrinsic motivation</a:t>
            </a:r>
          </a:p>
          <a:p>
            <a:pPr>
              <a:buSzPct val="100000"/>
              <a:buFontTx/>
              <a:buChar char="•"/>
            </a:pPr>
            <a:r>
              <a:rPr lang="en-US" sz="2800"/>
              <a:t>To provide appropriate levels of challenge</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867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8676" name="Rectangle 4"/>
          <p:cNvSpPr>
            <a:spLocks noChangeArrowheads="1"/>
          </p:cNvSpPr>
          <p:nvPr/>
        </p:nvSpPr>
        <p:spPr bwMode="auto">
          <a:xfrm>
            <a:off x="457200" y="304800"/>
            <a:ext cx="6553200" cy="1143000"/>
          </a:xfrm>
          <a:prstGeom prst="rect">
            <a:avLst/>
          </a:prstGeom>
          <a:noFill/>
          <a:ln w="12700">
            <a:noFill/>
            <a:miter lim="800000"/>
            <a:headEnd/>
            <a:tailEnd/>
          </a:ln>
          <a:effectLst/>
        </p:spPr>
        <p:txBody>
          <a:bodyPr lIns="90488" tIns="44450" rIns="90488" bIns="44450" anchor="ctr"/>
          <a:lstStyle/>
          <a:p>
            <a:pPr algn="ctr"/>
            <a:r>
              <a:rPr lang="en-US" sz="4400" b="1">
                <a:solidFill>
                  <a:schemeClr val="tx2"/>
                </a:solidFill>
              </a:rPr>
              <a:t>Ascending Levels of Intellectual Demand</a:t>
            </a:r>
          </a:p>
        </p:txBody>
      </p:sp>
      <p:sp>
        <p:nvSpPr>
          <p:cNvPr id="28677" name="Rectangle 5"/>
          <p:cNvSpPr>
            <a:spLocks noChangeArrowheads="1"/>
          </p:cNvSpPr>
          <p:nvPr/>
        </p:nvSpPr>
        <p:spPr bwMode="auto">
          <a:xfrm>
            <a:off x="457200" y="1676400"/>
            <a:ext cx="3810000" cy="41148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n-US" sz="2000"/>
              <a:t>Vary the depth</a:t>
            </a:r>
          </a:p>
          <a:p>
            <a:pPr marL="342900" indent="-342900">
              <a:lnSpc>
                <a:spcPct val="90000"/>
              </a:lnSpc>
              <a:spcBef>
                <a:spcPct val="20000"/>
              </a:spcBef>
              <a:buSzPct val="100000"/>
              <a:buFontTx/>
              <a:buChar char="•"/>
            </a:pPr>
            <a:r>
              <a:rPr lang="en-US" sz="2000"/>
              <a:t>Adjust the abstraction</a:t>
            </a:r>
          </a:p>
          <a:p>
            <a:pPr marL="342900" indent="-342900">
              <a:lnSpc>
                <a:spcPct val="90000"/>
              </a:lnSpc>
              <a:spcBef>
                <a:spcPct val="20000"/>
              </a:spcBef>
              <a:buSzPct val="100000"/>
              <a:buFontTx/>
              <a:buChar char="•"/>
            </a:pPr>
            <a:r>
              <a:rPr lang="en-US" sz="2000" u="sng"/>
              <a:t>Change the complexity</a:t>
            </a:r>
            <a:endParaRPr lang="en-US" sz="2000"/>
          </a:p>
          <a:p>
            <a:pPr marL="342900" indent="-342900">
              <a:lnSpc>
                <a:spcPct val="90000"/>
              </a:lnSpc>
              <a:spcBef>
                <a:spcPct val="20000"/>
              </a:spcBef>
              <a:buSzPct val="100000"/>
              <a:buFontTx/>
              <a:buChar char="•"/>
            </a:pPr>
            <a:r>
              <a:rPr lang="en-US" sz="2000"/>
              <a:t>Make contexts and examples more or less novel or familiar</a:t>
            </a:r>
          </a:p>
          <a:p>
            <a:pPr marL="342900" indent="-342900">
              <a:lnSpc>
                <a:spcPct val="90000"/>
              </a:lnSpc>
              <a:spcBef>
                <a:spcPct val="20000"/>
              </a:spcBef>
              <a:buSzPct val="100000"/>
              <a:buFontTx/>
              <a:buChar char="•"/>
            </a:pPr>
            <a:r>
              <a:rPr lang="en-US" sz="2000"/>
              <a:t>Adjust the pace</a:t>
            </a:r>
          </a:p>
          <a:p>
            <a:pPr marL="342900" indent="-342900">
              <a:lnSpc>
                <a:spcPct val="90000"/>
              </a:lnSpc>
              <a:spcBef>
                <a:spcPct val="20000"/>
              </a:spcBef>
              <a:buSzPct val="100000"/>
              <a:buFontTx/>
              <a:buChar char="•"/>
            </a:pPr>
            <a:r>
              <a:rPr lang="en-US" sz="2000" u="sng"/>
              <a:t>Use more/less advanced materials and text</a:t>
            </a:r>
            <a:endParaRPr lang="en-US" sz="2000"/>
          </a:p>
          <a:p>
            <a:pPr marL="342900" indent="-342900">
              <a:lnSpc>
                <a:spcPct val="90000"/>
              </a:lnSpc>
              <a:spcBef>
                <a:spcPct val="20000"/>
              </a:spcBef>
              <a:buSzPct val="100000"/>
              <a:buFontTx/>
              <a:buChar char="•"/>
            </a:pPr>
            <a:r>
              <a:rPr lang="en-US" sz="2000"/>
              <a:t>Provide more/less scaffolding</a:t>
            </a:r>
          </a:p>
          <a:p>
            <a:pPr marL="342900" indent="-342900">
              <a:lnSpc>
                <a:spcPct val="90000"/>
              </a:lnSpc>
              <a:spcBef>
                <a:spcPct val="20000"/>
              </a:spcBef>
              <a:buSzPct val="100000"/>
              <a:buFontTx/>
              <a:buChar char="•"/>
            </a:pPr>
            <a:r>
              <a:rPr lang="en-US" sz="2000"/>
              <a:t>Provide frequent/intermittent feedback</a:t>
            </a:r>
          </a:p>
          <a:p>
            <a:pPr marL="342900" indent="-342900">
              <a:lnSpc>
                <a:spcPct val="90000"/>
              </a:lnSpc>
              <a:spcBef>
                <a:spcPct val="20000"/>
              </a:spcBef>
              <a:buSzPct val="100000"/>
              <a:buFontTx/>
              <a:buChar char="•"/>
            </a:pPr>
            <a:r>
              <a:rPr lang="en-US" sz="2000"/>
              <a:t>Provide/let students infer related strategies</a:t>
            </a:r>
          </a:p>
          <a:p>
            <a:pPr marL="342900" indent="-342900">
              <a:lnSpc>
                <a:spcPct val="90000"/>
              </a:lnSpc>
              <a:spcBef>
                <a:spcPct val="20000"/>
              </a:spcBef>
              <a:buSzPct val="100000"/>
              <a:buFontTx/>
              <a:buChar char="•"/>
            </a:pPr>
            <a:r>
              <a:rPr lang="en-US" sz="2000"/>
              <a:t>Infer concepts from applications and problem solving</a:t>
            </a:r>
          </a:p>
        </p:txBody>
      </p:sp>
      <p:sp>
        <p:nvSpPr>
          <p:cNvPr id="28678" name="Rectangle 6"/>
          <p:cNvSpPr>
            <a:spLocks noChangeArrowheads="1"/>
          </p:cNvSpPr>
          <p:nvPr/>
        </p:nvSpPr>
        <p:spPr bwMode="auto">
          <a:xfrm>
            <a:off x="4572000" y="1752600"/>
            <a:ext cx="4114800" cy="41148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n-US" sz="2000"/>
              <a:t>Provide more/fewer examples</a:t>
            </a:r>
          </a:p>
          <a:p>
            <a:pPr marL="342900" indent="-342900">
              <a:lnSpc>
                <a:spcPct val="90000"/>
              </a:lnSpc>
              <a:spcBef>
                <a:spcPct val="20000"/>
              </a:spcBef>
              <a:buSzPct val="100000"/>
              <a:buFontTx/>
              <a:buChar char="•"/>
            </a:pPr>
            <a:r>
              <a:rPr lang="en-US" sz="2000"/>
              <a:t>Be more/less explicit/inductive</a:t>
            </a:r>
          </a:p>
          <a:p>
            <a:pPr marL="342900" indent="-342900">
              <a:lnSpc>
                <a:spcPct val="90000"/>
              </a:lnSpc>
              <a:spcBef>
                <a:spcPct val="20000"/>
              </a:spcBef>
              <a:buSzPct val="100000"/>
              <a:buFontTx/>
              <a:buChar char="•"/>
            </a:pPr>
            <a:r>
              <a:rPr lang="en-US" sz="2000"/>
              <a:t>Provide simpler/more complex problems and applications</a:t>
            </a:r>
          </a:p>
          <a:p>
            <a:pPr marL="342900" indent="-342900">
              <a:lnSpc>
                <a:spcPct val="90000"/>
              </a:lnSpc>
              <a:spcBef>
                <a:spcPct val="20000"/>
              </a:spcBef>
              <a:buSzPct val="100000"/>
              <a:buFontTx/>
              <a:buChar char="•"/>
            </a:pPr>
            <a:r>
              <a:rPr lang="en-US" sz="2000"/>
              <a:t>Vary the sophistication level </a:t>
            </a:r>
          </a:p>
          <a:p>
            <a:pPr marL="342900" indent="-342900">
              <a:lnSpc>
                <a:spcPct val="90000"/>
              </a:lnSpc>
              <a:spcBef>
                <a:spcPct val="20000"/>
              </a:spcBef>
              <a:buSzPct val="100000"/>
              <a:buFontTx/>
              <a:buChar char="•"/>
            </a:pPr>
            <a:r>
              <a:rPr lang="en-US" sz="2000"/>
              <a:t>Provide lengthier/briefer texts</a:t>
            </a:r>
          </a:p>
          <a:p>
            <a:pPr marL="342900" indent="-342900">
              <a:lnSpc>
                <a:spcPct val="90000"/>
              </a:lnSpc>
              <a:spcBef>
                <a:spcPct val="20000"/>
              </a:spcBef>
              <a:buSzPct val="100000"/>
              <a:buFontTx/>
              <a:buChar char="•"/>
            </a:pPr>
            <a:r>
              <a:rPr lang="en-US" sz="2000"/>
              <a:t>Provide more/less text support</a:t>
            </a:r>
          </a:p>
          <a:p>
            <a:pPr marL="342900" indent="-342900">
              <a:lnSpc>
                <a:spcPct val="90000"/>
              </a:lnSpc>
              <a:spcBef>
                <a:spcPct val="20000"/>
              </a:spcBef>
              <a:buSzPct val="100000"/>
              <a:buFontTx/>
              <a:buChar char="•"/>
            </a:pPr>
            <a:r>
              <a:rPr lang="en-US" sz="2000"/>
              <a:t>Require more/less independence or collaboration</a:t>
            </a:r>
          </a:p>
          <a:p>
            <a:pPr marL="342900" indent="-342900">
              <a:lnSpc>
                <a:spcPct val="90000"/>
              </a:lnSpc>
              <a:spcBef>
                <a:spcPct val="20000"/>
              </a:spcBef>
              <a:buSzPct val="100000"/>
              <a:buFontTx/>
              <a:buChar char="•"/>
            </a:pPr>
            <a:r>
              <a:rPr lang="en-US" sz="2000"/>
              <a:t>Require more/less evidence</a:t>
            </a:r>
          </a:p>
          <a:p>
            <a:pPr marL="342900" indent="-342900">
              <a:lnSpc>
                <a:spcPct val="90000"/>
              </a:lnSpc>
              <a:spcBef>
                <a:spcPct val="20000"/>
              </a:spcBef>
              <a:buSzPct val="100000"/>
              <a:buFontTx/>
              <a:buChar char="•"/>
            </a:pPr>
            <a:r>
              <a:rPr lang="en-US" sz="2000" u="sng"/>
              <a:t>Ask for/provide analogies</a:t>
            </a:r>
            <a:endParaRPr lang="en-US" sz="2000"/>
          </a:p>
          <a:p>
            <a:pPr marL="342900" indent="-342900">
              <a:lnSpc>
                <a:spcPct val="90000"/>
              </a:lnSpc>
              <a:spcBef>
                <a:spcPct val="20000"/>
              </a:spcBef>
              <a:buSzPct val="100000"/>
              <a:buFontTx/>
              <a:buChar char="•"/>
            </a:pPr>
            <a:r>
              <a:rPr lang="en-US" sz="2000"/>
              <a:t>Teach to concepts before/after examples</a:t>
            </a:r>
          </a:p>
          <a:p>
            <a:pPr marL="342900" indent="-342900">
              <a:lnSpc>
                <a:spcPct val="90000"/>
              </a:lnSpc>
              <a:spcBef>
                <a:spcPct val="20000"/>
              </a:spcBef>
              <a:buSzPct val="100000"/>
              <a:buFontTx/>
              <a:buChar char="•"/>
            </a:pPr>
            <a:r>
              <a:rPr lang="en-US" sz="2000"/>
              <a:t>Teach principles before/after examples or concepts</a:t>
            </a:r>
          </a:p>
          <a:p>
            <a:pPr marL="342900" indent="-342900">
              <a:lnSpc>
                <a:spcPct val="90000"/>
              </a:lnSpc>
              <a:spcBef>
                <a:spcPct val="20000"/>
              </a:spcBef>
            </a:pPr>
            <a:endParaRPr lang="en-US" sz="2000"/>
          </a:p>
          <a:p>
            <a:pPr marL="342900" indent="-342900" eaLnBrk="1" hangingPunct="1">
              <a:lnSpc>
                <a:spcPct val="90000"/>
              </a:lnSpc>
              <a:spcBef>
                <a:spcPct val="20000"/>
              </a:spcBef>
              <a:buSzPct val="100000"/>
              <a:buFontTx/>
              <a:buChar char="•"/>
            </a:pPr>
            <a:endParaRPr lang="en-US" sz="2000"/>
          </a:p>
        </p:txBody>
      </p:sp>
      <p:pic>
        <p:nvPicPr>
          <p:cNvPr id="28679" name="Picture 7"/>
          <p:cNvPicPr>
            <a:picLocks noChangeArrowheads="1"/>
          </p:cNvPicPr>
          <p:nvPr/>
        </p:nvPicPr>
        <p:blipFill>
          <a:blip r:embed="rId3" cstate="screen"/>
          <a:srcRect/>
          <a:stretch>
            <a:fillRect/>
          </a:stretch>
        </p:blipFill>
        <p:spPr bwMode="auto">
          <a:xfrm>
            <a:off x="7010400" y="0"/>
            <a:ext cx="1854200" cy="18415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072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0724" name="Rectangle 4"/>
          <p:cNvSpPr>
            <a:spLocks noGrp="1" noChangeArrowheads="1"/>
          </p:cNvSpPr>
          <p:nvPr>
            <p:ph type="title"/>
          </p:nvPr>
        </p:nvSpPr>
        <p:spPr>
          <a:xfrm>
            <a:off x="2209800" y="381000"/>
            <a:ext cx="6705600" cy="1143000"/>
          </a:xfrm>
          <a:noFill/>
          <a:ln/>
        </p:spPr>
        <p:txBody>
          <a:bodyPr/>
          <a:lstStyle/>
          <a:p>
            <a:r>
              <a:rPr lang="en-US" sz="3600" b="1"/>
              <a:t>Guiding Questions that Support the Ascending Levels of Intellectual Demand</a:t>
            </a:r>
          </a:p>
        </p:txBody>
      </p:sp>
      <p:sp>
        <p:nvSpPr>
          <p:cNvPr id="30725" name="Rectangle 5"/>
          <p:cNvSpPr>
            <a:spLocks noGrp="1" noChangeArrowheads="1"/>
          </p:cNvSpPr>
          <p:nvPr>
            <p:ph type="body" idx="1"/>
          </p:nvPr>
        </p:nvSpPr>
        <p:spPr>
          <a:noFill/>
          <a:ln/>
        </p:spPr>
        <p:txBody>
          <a:bodyPr/>
          <a:lstStyle/>
          <a:p>
            <a:pPr>
              <a:lnSpc>
                <a:spcPct val="90000"/>
              </a:lnSpc>
            </a:pPr>
            <a:r>
              <a:rPr lang="en-US" sz="2000"/>
              <a:t>What are the powerful differences among my students’ levels of prior knowledge, cognitive ability, and rates of learning? </a:t>
            </a:r>
          </a:p>
          <a:p>
            <a:pPr>
              <a:lnSpc>
                <a:spcPct val="90000"/>
              </a:lnSpc>
            </a:pPr>
            <a:r>
              <a:rPr lang="en-US" sz="2000"/>
              <a:t>Which students require greater or lesser degrees of depth, abstraction, and sophistication with regard to this unit, lesson, or task?</a:t>
            </a:r>
          </a:p>
          <a:p>
            <a:pPr>
              <a:lnSpc>
                <a:spcPct val="90000"/>
              </a:lnSpc>
            </a:pPr>
            <a:r>
              <a:rPr lang="en-US" sz="2000"/>
              <a:t>How might I design lessons and activities that provide varied levels of scaffolding, support, and challenge? </a:t>
            </a:r>
          </a:p>
          <a:p>
            <a:pPr>
              <a:lnSpc>
                <a:spcPct val="90000"/>
              </a:lnSpc>
            </a:pPr>
            <a:r>
              <a:rPr lang="en-US" sz="2000"/>
              <a:t>Which content, teaching or learning activities, resources or products support varying levels of prior knowledge and cognitive ability within this unit, lesson, or task? </a:t>
            </a:r>
          </a:p>
          <a:p>
            <a:pPr>
              <a:lnSpc>
                <a:spcPct val="90000"/>
              </a:lnSpc>
            </a:pPr>
            <a:r>
              <a:rPr lang="en-US" sz="2000"/>
              <a:t>How might I assess students’ growth when many of them possess varying levels of abstraction and prior knowledge?  </a:t>
            </a:r>
          </a:p>
        </p:txBody>
      </p:sp>
      <p:pic>
        <p:nvPicPr>
          <p:cNvPr id="30726" name="Picture 6"/>
          <p:cNvPicPr>
            <a:picLocks noChangeArrowheads="1"/>
          </p:cNvPicPr>
          <p:nvPr/>
        </p:nvPicPr>
        <p:blipFill>
          <a:blip r:embed="rId3" cstate="screen"/>
          <a:srcRect/>
          <a:stretch>
            <a:fillRect/>
          </a:stretch>
        </p:blipFill>
        <p:spPr bwMode="auto">
          <a:xfrm>
            <a:off x="457200" y="228600"/>
            <a:ext cx="1701800" cy="16002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2772" name="Rectangle 4"/>
          <p:cNvSpPr>
            <a:spLocks noChangeArrowheads="1"/>
          </p:cNvSpPr>
          <p:nvPr/>
        </p:nvSpPr>
        <p:spPr bwMode="auto">
          <a:xfrm>
            <a:off x="1365250" y="304800"/>
            <a:ext cx="7772400" cy="1143000"/>
          </a:xfrm>
          <a:prstGeom prst="rect">
            <a:avLst/>
          </a:prstGeom>
          <a:noFill/>
          <a:ln w="12700">
            <a:noFill/>
            <a:miter lim="800000"/>
            <a:headEnd/>
            <a:tailEnd/>
          </a:ln>
          <a:effectLst/>
        </p:spPr>
        <p:txBody>
          <a:bodyPr lIns="90488" tIns="44450" rIns="90488" bIns="44450" anchor="ctr"/>
          <a:lstStyle/>
          <a:p>
            <a:pPr algn="ctr"/>
            <a:r>
              <a:rPr lang="en-US" sz="4400" b="1">
                <a:solidFill>
                  <a:schemeClr val="tx2"/>
                </a:solidFill>
              </a:rPr>
              <a:t>What is the Parallel Curriculum Model?</a:t>
            </a:r>
          </a:p>
        </p:txBody>
      </p:sp>
      <p:sp>
        <p:nvSpPr>
          <p:cNvPr id="32773" name="Rectangle 5"/>
          <p:cNvSpPr>
            <a:spLocks noChangeArrowheads="1"/>
          </p:cNvSpPr>
          <p:nvPr/>
        </p:nvSpPr>
        <p:spPr bwMode="auto">
          <a:xfrm>
            <a:off x="2127250" y="1828800"/>
            <a:ext cx="6019800" cy="4724400"/>
          </a:xfrm>
          <a:prstGeom prst="rect">
            <a:avLst/>
          </a:prstGeom>
          <a:noFill/>
          <a:ln w="12700">
            <a:noFill/>
            <a:miter lim="800000"/>
            <a:headEnd/>
            <a:tailEnd/>
          </a:ln>
          <a:effectLst/>
        </p:spPr>
        <p:txBody>
          <a:bodyPr lIns="90488" tIns="44450" rIns="90488" bIns="44450"/>
          <a:lstStyle/>
          <a:p>
            <a:pPr marL="342900" indent="-342900">
              <a:spcBef>
                <a:spcPct val="20000"/>
              </a:spcBef>
            </a:pPr>
            <a:r>
              <a:rPr lang="en-US"/>
              <a:t>	The Parallel Curriculum Model is a set of four interrelated designs that can be used singly, or in combination, to create or revise existing curriculum units, lessons, or tasks.  Each of the four parallels offers a unique approach for organizing content, teaching, and learning that is closely aligned to the special purpose of each parallel. </a:t>
            </a:r>
          </a:p>
        </p:txBody>
      </p:sp>
      <p:pic>
        <p:nvPicPr>
          <p:cNvPr id="32774" name="Picture 6"/>
          <p:cNvPicPr>
            <a:picLocks noChangeArrowheads="1"/>
          </p:cNvPicPr>
          <p:nvPr/>
        </p:nvPicPr>
        <p:blipFill>
          <a:blip r:embed="rId3" cstate="screen"/>
          <a:srcRect/>
          <a:stretch>
            <a:fillRect/>
          </a:stretch>
        </p:blipFill>
        <p:spPr bwMode="auto">
          <a:xfrm>
            <a:off x="304800" y="4495800"/>
            <a:ext cx="1587500" cy="1993900"/>
          </a:xfrm>
          <a:prstGeom prst="rect">
            <a:avLst/>
          </a:prstGeom>
          <a:noFill/>
          <a:ln w="12700">
            <a:noFill/>
            <a:miter lim="800000"/>
            <a:headEnd/>
            <a:tailEnd/>
          </a:ln>
          <a:effectLst/>
        </p:spPr>
      </p:pic>
      <p:pic>
        <p:nvPicPr>
          <p:cNvPr id="32775" name="Picture 7"/>
          <p:cNvPicPr>
            <a:picLocks noChangeArrowheads="1"/>
          </p:cNvPicPr>
          <p:nvPr/>
        </p:nvPicPr>
        <p:blipFill>
          <a:blip r:embed="rId4" cstate="screen"/>
          <a:srcRect/>
          <a:stretch>
            <a:fillRect/>
          </a:stretch>
        </p:blipFill>
        <p:spPr bwMode="auto">
          <a:xfrm>
            <a:off x="304800" y="3124200"/>
            <a:ext cx="1587500" cy="2070100"/>
          </a:xfrm>
          <a:prstGeom prst="rect">
            <a:avLst/>
          </a:prstGeom>
          <a:noFill/>
          <a:ln w="12700">
            <a:noFill/>
            <a:miter lim="800000"/>
            <a:headEnd/>
            <a:tailEnd/>
          </a:ln>
          <a:effectLst/>
        </p:spPr>
      </p:pic>
      <p:pic>
        <p:nvPicPr>
          <p:cNvPr id="32776" name="Picture 8"/>
          <p:cNvPicPr>
            <a:picLocks noChangeArrowheads="1"/>
          </p:cNvPicPr>
          <p:nvPr/>
        </p:nvPicPr>
        <p:blipFill>
          <a:blip r:embed="rId5" cstate="screen"/>
          <a:srcRect/>
          <a:stretch>
            <a:fillRect/>
          </a:stretch>
        </p:blipFill>
        <p:spPr bwMode="auto">
          <a:xfrm>
            <a:off x="304800" y="1828800"/>
            <a:ext cx="1587500" cy="2070100"/>
          </a:xfrm>
          <a:prstGeom prst="rect">
            <a:avLst/>
          </a:prstGeom>
          <a:noFill/>
          <a:ln w="12700">
            <a:noFill/>
            <a:miter lim="800000"/>
            <a:headEnd/>
            <a:tailEnd/>
          </a:ln>
          <a:effectLst/>
        </p:spPr>
      </p:pic>
      <p:pic>
        <p:nvPicPr>
          <p:cNvPr id="32777" name="Picture 9"/>
          <p:cNvPicPr>
            <a:picLocks noChangeArrowheads="1"/>
          </p:cNvPicPr>
          <p:nvPr/>
        </p:nvPicPr>
        <p:blipFill>
          <a:blip r:embed="rId6" cstate="screen"/>
          <a:srcRect/>
          <a:stretch>
            <a:fillRect/>
          </a:stretch>
        </p:blipFill>
        <p:spPr bwMode="auto">
          <a:xfrm>
            <a:off x="304800" y="228600"/>
            <a:ext cx="1587500" cy="20701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481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4820" name="Rectangle 4"/>
          <p:cNvSpPr>
            <a:spLocks noChangeArrowheads="1"/>
          </p:cNvSpPr>
          <p:nvPr/>
        </p:nvSpPr>
        <p:spPr bwMode="auto">
          <a:xfrm>
            <a:off x="4343400" y="457200"/>
            <a:ext cx="3429000" cy="1447800"/>
          </a:xfrm>
          <a:prstGeom prst="rect">
            <a:avLst/>
          </a:prstGeom>
          <a:noFill/>
          <a:ln w="12700">
            <a:noFill/>
            <a:miter lim="800000"/>
            <a:headEnd/>
            <a:tailEnd/>
          </a:ln>
          <a:effectLst/>
        </p:spPr>
        <p:txBody>
          <a:bodyPr lIns="90488" tIns="44450" rIns="90488" bIns="44450" anchor="ctr"/>
          <a:lstStyle/>
          <a:p>
            <a:pPr algn="ctr"/>
            <a:r>
              <a:rPr lang="en-US" sz="4400" b="1">
                <a:solidFill>
                  <a:schemeClr val="tx2"/>
                </a:solidFill>
              </a:rPr>
              <a:t>Why Four Parallels?</a:t>
            </a:r>
          </a:p>
        </p:txBody>
      </p:sp>
      <p:sp>
        <p:nvSpPr>
          <p:cNvPr id="34821" name="Rectangle 5"/>
          <p:cNvSpPr>
            <a:spLocks noChangeArrowheads="1"/>
          </p:cNvSpPr>
          <p:nvPr/>
        </p:nvSpPr>
        <p:spPr bwMode="auto">
          <a:xfrm>
            <a:off x="381000" y="2438400"/>
            <a:ext cx="8305800" cy="41148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n-US" sz="3200"/>
              <a:t>Qualitatively differentiated curriculum isn’t achieved by doing only one thing or one kind of thing.</a:t>
            </a:r>
          </a:p>
          <a:p>
            <a:pPr marL="342900" indent="-342900">
              <a:spcBef>
                <a:spcPct val="20000"/>
              </a:spcBef>
              <a:buSzPct val="100000"/>
              <a:buFontTx/>
              <a:buChar char="•"/>
            </a:pPr>
            <a:r>
              <a:rPr lang="en-US" sz="3200"/>
              <a:t>Students are different.</a:t>
            </a:r>
          </a:p>
          <a:p>
            <a:pPr marL="342900" indent="-342900">
              <a:spcBef>
                <a:spcPct val="20000"/>
              </a:spcBef>
              <a:buSzPct val="100000"/>
              <a:buFontTx/>
              <a:buChar char="•"/>
            </a:pPr>
            <a:r>
              <a:rPr lang="en-US" sz="3200"/>
              <a:t>Students have different needs at different times in their lives.</a:t>
            </a:r>
          </a:p>
          <a:p>
            <a:pPr marL="342900" indent="-342900">
              <a:spcBef>
                <a:spcPct val="20000"/>
              </a:spcBef>
              <a:buSzPct val="100000"/>
              <a:buFontTx/>
              <a:buChar char="•"/>
            </a:pPr>
            <a:r>
              <a:rPr lang="en-US" sz="3200"/>
              <a:t>Parallels can be used singly or in combination.</a:t>
            </a:r>
          </a:p>
        </p:txBody>
      </p:sp>
      <p:pic>
        <p:nvPicPr>
          <p:cNvPr id="34822" name="Picture 6"/>
          <p:cNvPicPr>
            <a:picLocks noChangeArrowheads="1"/>
          </p:cNvPicPr>
          <p:nvPr/>
        </p:nvPicPr>
        <p:blipFill>
          <a:blip r:embed="rId3" cstate="screen"/>
          <a:srcRect/>
          <a:stretch>
            <a:fillRect/>
          </a:stretch>
        </p:blipFill>
        <p:spPr bwMode="auto">
          <a:xfrm>
            <a:off x="304800" y="0"/>
            <a:ext cx="3759200" cy="25273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686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6868" name="Rectangle 4"/>
          <p:cNvSpPr>
            <a:spLocks noChangeArrowheads="1"/>
          </p:cNvSpPr>
          <p:nvPr/>
        </p:nvSpPr>
        <p:spPr bwMode="auto">
          <a:xfrm>
            <a:off x="304800" y="304800"/>
            <a:ext cx="8458200" cy="1143000"/>
          </a:xfrm>
          <a:prstGeom prst="rect">
            <a:avLst/>
          </a:prstGeom>
          <a:noFill/>
          <a:ln w="12700">
            <a:noFill/>
            <a:miter lim="800000"/>
            <a:headEnd/>
            <a:tailEnd/>
          </a:ln>
          <a:effectLst/>
        </p:spPr>
        <p:txBody>
          <a:bodyPr lIns="90488" tIns="44450" rIns="90488" bIns="44450" anchor="ctr"/>
          <a:lstStyle/>
          <a:p>
            <a:r>
              <a:rPr lang="en-US" sz="3600">
                <a:solidFill>
                  <a:schemeClr val="tx2"/>
                </a:solidFill>
              </a:rPr>
              <a:t>So, how does PCM provide </a:t>
            </a:r>
            <a:br>
              <a:rPr lang="en-US" sz="3600">
                <a:solidFill>
                  <a:schemeClr val="tx2"/>
                </a:solidFill>
              </a:rPr>
            </a:br>
            <a:r>
              <a:rPr lang="en-US" sz="3600">
                <a:solidFill>
                  <a:schemeClr val="tx2"/>
                </a:solidFill>
              </a:rPr>
              <a:t>qualitatively differentiated curriculum?</a:t>
            </a:r>
          </a:p>
        </p:txBody>
      </p:sp>
      <p:sp>
        <p:nvSpPr>
          <p:cNvPr id="36869" name="Rectangle 5"/>
          <p:cNvSpPr>
            <a:spLocks noChangeArrowheads="1"/>
          </p:cNvSpPr>
          <p:nvPr/>
        </p:nvSpPr>
        <p:spPr bwMode="auto">
          <a:xfrm>
            <a:off x="2439988" y="1906588"/>
            <a:ext cx="2587625" cy="1917700"/>
          </a:xfrm>
          <a:prstGeom prst="rect">
            <a:avLst/>
          </a:prstGeom>
          <a:noFill/>
          <a:ln w="12700">
            <a:noFill/>
            <a:miter lim="800000"/>
            <a:headEnd/>
            <a:tailEnd/>
          </a:ln>
          <a:effectLst/>
        </p:spPr>
        <p:txBody>
          <a:bodyPr lIns="90488" tIns="44450" rIns="90488" bIns="44450">
            <a:spAutoFit/>
          </a:bodyPr>
          <a:lstStyle/>
          <a:p>
            <a:pPr>
              <a:spcBef>
                <a:spcPct val="50000"/>
              </a:spcBef>
            </a:pPr>
            <a:r>
              <a:rPr lang="en-US" sz="2000"/>
              <a:t>Opportunities to learn the </a:t>
            </a:r>
            <a:r>
              <a:rPr lang="en-US" sz="2000" b="1"/>
              <a:t>core knowledge</a:t>
            </a:r>
            <a:r>
              <a:rPr lang="en-US" sz="2000"/>
              <a:t> (enduring facts, concepts, principles, and skills) </a:t>
            </a:r>
            <a:r>
              <a:rPr lang="en-US" sz="2000" b="1"/>
              <a:t>within a discipline</a:t>
            </a:r>
          </a:p>
        </p:txBody>
      </p:sp>
      <p:sp>
        <p:nvSpPr>
          <p:cNvPr id="36870" name="Rectangle 6"/>
          <p:cNvSpPr>
            <a:spLocks noChangeArrowheads="1"/>
          </p:cNvSpPr>
          <p:nvPr/>
        </p:nvSpPr>
        <p:spPr bwMode="auto">
          <a:xfrm>
            <a:off x="2135188" y="4344988"/>
            <a:ext cx="2435225" cy="2222500"/>
          </a:xfrm>
          <a:prstGeom prst="rect">
            <a:avLst/>
          </a:prstGeom>
          <a:noFill/>
          <a:ln w="12700">
            <a:noFill/>
            <a:miter lim="800000"/>
            <a:headEnd/>
            <a:tailEnd/>
          </a:ln>
          <a:effectLst/>
        </p:spPr>
        <p:txBody>
          <a:bodyPr lIns="90488" tIns="44450" rIns="90488" bIns="44450">
            <a:spAutoFit/>
          </a:bodyPr>
          <a:lstStyle/>
          <a:p>
            <a:pPr>
              <a:spcBef>
                <a:spcPct val="50000"/>
              </a:spcBef>
            </a:pPr>
            <a:r>
              <a:rPr lang="en-US" sz="2000"/>
              <a:t>Opportunities to transfer and </a:t>
            </a:r>
            <a:r>
              <a:rPr lang="en-US" sz="2000" b="1"/>
              <a:t>apply knowledge</a:t>
            </a:r>
            <a:r>
              <a:rPr lang="en-US" sz="2000"/>
              <a:t> using the tools and methods of the scholar, researcher, and practitioner</a:t>
            </a:r>
          </a:p>
        </p:txBody>
      </p:sp>
      <p:sp>
        <p:nvSpPr>
          <p:cNvPr id="36871" name="Rectangle 7"/>
          <p:cNvSpPr>
            <a:spLocks noChangeArrowheads="1"/>
          </p:cNvSpPr>
          <p:nvPr/>
        </p:nvSpPr>
        <p:spPr bwMode="auto">
          <a:xfrm>
            <a:off x="6021388" y="2211388"/>
            <a:ext cx="2816225" cy="1917700"/>
          </a:xfrm>
          <a:prstGeom prst="rect">
            <a:avLst/>
          </a:prstGeom>
          <a:noFill/>
          <a:ln w="12700">
            <a:noFill/>
            <a:miter lim="800000"/>
            <a:headEnd/>
            <a:tailEnd/>
          </a:ln>
          <a:effectLst/>
        </p:spPr>
        <p:txBody>
          <a:bodyPr lIns="90488" tIns="44450" rIns="90488" bIns="44450">
            <a:spAutoFit/>
          </a:bodyPr>
          <a:lstStyle/>
          <a:p>
            <a:pPr>
              <a:spcBef>
                <a:spcPct val="50000"/>
              </a:spcBef>
            </a:pPr>
            <a:r>
              <a:rPr lang="en-US" sz="2000"/>
              <a:t>Opportunities to learn about the numerous </a:t>
            </a:r>
            <a:r>
              <a:rPr lang="en-US" sz="2000" b="1"/>
              <a:t>relationships and connections</a:t>
            </a:r>
            <a:r>
              <a:rPr lang="en-US" sz="2000"/>
              <a:t> that exist across topics, disciplines, events, time, and cultures</a:t>
            </a:r>
          </a:p>
        </p:txBody>
      </p:sp>
      <p:sp>
        <p:nvSpPr>
          <p:cNvPr id="36872" name="Rectangle 8"/>
          <p:cNvSpPr>
            <a:spLocks noChangeArrowheads="1"/>
          </p:cNvSpPr>
          <p:nvPr/>
        </p:nvSpPr>
        <p:spPr bwMode="auto">
          <a:xfrm>
            <a:off x="6249988" y="4573588"/>
            <a:ext cx="2511425" cy="1917700"/>
          </a:xfrm>
          <a:prstGeom prst="rect">
            <a:avLst/>
          </a:prstGeom>
          <a:noFill/>
          <a:ln w="12700">
            <a:noFill/>
            <a:miter lim="800000"/>
            <a:headEnd/>
            <a:tailEnd/>
          </a:ln>
          <a:effectLst/>
        </p:spPr>
        <p:txBody>
          <a:bodyPr lIns="90488" tIns="44450" rIns="90488" bIns="44450">
            <a:spAutoFit/>
          </a:bodyPr>
          <a:lstStyle/>
          <a:p>
            <a:pPr>
              <a:spcBef>
                <a:spcPct val="50000"/>
              </a:spcBef>
            </a:pPr>
            <a:r>
              <a:rPr lang="en-US" sz="2000"/>
              <a:t>Opportunities for students to develop </a:t>
            </a:r>
            <a:r>
              <a:rPr lang="en-US" sz="2000" b="1"/>
              <a:t>intrapersonal qualities</a:t>
            </a:r>
            <a:r>
              <a:rPr lang="en-US" sz="2000"/>
              <a:t> </a:t>
            </a:r>
            <a:r>
              <a:rPr lang="en-US" sz="2000" b="1"/>
              <a:t>and develop their affinities</a:t>
            </a:r>
            <a:r>
              <a:rPr lang="en-US" sz="2000"/>
              <a:t> within and across disciplines</a:t>
            </a:r>
          </a:p>
        </p:txBody>
      </p:sp>
      <p:pic>
        <p:nvPicPr>
          <p:cNvPr id="36873" name="Picture 9"/>
          <p:cNvPicPr>
            <a:picLocks noChangeArrowheads="1"/>
          </p:cNvPicPr>
          <p:nvPr/>
        </p:nvPicPr>
        <p:blipFill>
          <a:blip r:embed="rId3" cstate="screen"/>
          <a:srcRect/>
          <a:stretch>
            <a:fillRect/>
          </a:stretch>
        </p:blipFill>
        <p:spPr bwMode="auto">
          <a:xfrm>
            <a:off x="0" y="2133600"/>
            <a:ext cx="2463800" cy="1270000"/>
          </a:xfrm>
          <a:prstGeom prst="rect">
            <a:avLst/>
          </a:prstGeom>
          <a:noFill/>
          <a:ln w="12700">
            <a:noFill/>
            <a:miter lim="800000"/>
            <a:headEnd/>
            <a:tailEnd/>
          </a:ln>
          <a:effectLst/>
        </p:spPr>
      </p:pic>
      <p:pic>
        <p:nvPicPr>
          <p:cNvPr id="36874" name="Picture 10"/>
          <p:cNvPicPr>
            <a:picLocks noChangeArrowheads="1"/>
          </p:cNvPicPr>
          <p:nvPr/>
        </p:nvPicPr>
        <p:blipFill>
          <a:blip r:embed="rId4" cstate="screen"/>
          <a:srcRect/>
          <a:stretch>
            <a:fillRect/>
          </a:stretch>
        </p:blipFill>
        <p:spPr bwMode="auto">
          <a:xfrm>
            <a:off x="7010400" y="304800"/>
            <a:ext cx="1790700" cy="1155700"/>
          </a:xfrm>
          <a:prstGeom prst="rect">
            <a:avLst/>
          </a:prstGeom>
          <a:noFill/>
          <a:ln w="12700">
            <a:noFill/>
            <a:miter lim="800000"/>
            <a:headEnd/>
            <a:tailEnd/>
          </a:ln>
          <a:effectLst/>
        </p:spPr>
      </p:pic>
      <p:pic>
        <p:nvPicPr>
          <p:cNvPr id="36875" name="Picture 11"/>
          <p:cNvPicPr>
            <a:picLocks noChangeArrowheads="1"/>
          </p:cNvPicPr>
          <p:nvPr/>
        </p:nvPicPr>
        <p:blipFill>
          <a:blip r:embed="rId5" cstate="screen"/>
          <a:srcRect/>
          <a:stretch>
            <a:fillRect/>
          </a:stretch>
        </p:blipFill>
        <p:spPr bwMode="auto">
          <a:xfrm>
            <a:off x="4876800" y="2362200"/>
            <a:ext cx="939800" cy="952500"/>
          </a:xfrm>
          <a:prstGeom prst="rect">
            <a:avLst/>
          </a:prstGeom>
          <a:noFill/>
          <a:ln w="12700">
            <a:noFill/>
            <a:miter lim="800000"/>
            <a:headEnd/>
            <a:tailEnd/>
          </a:ln>
          <a:effectLst/>
        </p:spPr>
      </p:pic>
      <p:pic>
        <p:nvPicPr>
          <p:cNvPr id="36876" name="Picture 12"/>
          <p:cNvPicPr>
            <a:picLocks noChangeArrowheads="1"/>
          </p:cNvPicPr>
          <p:nvPr/>
        </p:nvPicPr>
        <p:blipFill>
          <a:blip r:embed="rId6" cstate="screen"/>
          <a:srcRect/>
          <a:stretch>
            <a:fillRect/>
          </a:stretch>
        </p:blipFill>
        <p:spPr bwMode="auto">
          <a:xfrm>
            <a:off x="4267200" y="5105400"/>
            <a:ext cx="1930400" cy="1422400"/>
          </a:xfrm>
          <a:prstGeom prst="rect">
            <a:avLst/>
          </a:prstGeom>
          <a:noFill/>
          <a:ln w="12700">
            <a:noFill/>
            <a:miter lim="800000"/>
            <a:headEnd/>
            <a:tailEnd/>
          </a:ln>
          <a:effectLst/>
        </p:spPr>
      </p:pic>
      <p:pic>
        <p:nvPicPr>
          <p:cNvPr id="36877" name="Picture 13"/>
          <p:cNvPicPr>
            <a:picLocks noChangeArrowheads="1"/>
          </p:cNvPicPr>
          <p:nvPr/>
        </p:nvPicPr>
        <p:blipFill>
          <a:blip r:embed="rId7" cstate="screen"/>
          <a:srcRect/>
          <a:stretch>
            <a:fillRect/>
          </a:stretch>
        </p:blipFill>
        <p:spPr bwMode="auto">
          <a:xfrm>
            <a:off x="0" y="3962400"/>
            <a:ext cx="2209800" cy="20320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891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8916" name="Rectangle 4"/>
          <p:cNvSpPr>
            <a:spLocks noGrp="1" noChangeArrowheads="1"/>
          </p:cNvSpPr>
          <p:nvPr>
            <p:ph type="title"/>
          </p:nvPr>
        </p:nvSpPr>
        <p:spPr>
          <a:xfrm>
            <a:off x="304800" y="304800"/>
            <a:ext cx="5943600" cy="2286000"/>
          </a:xfrm>
          <a:solidFill>
            <a:srgbClr val="FFCC00"/>
          </a:solidFill>
          <a:ln/>
        </p:spPr>
        <p:txBody>
          <a:bodyPr/>
          <a:lstStyle/>
          <a:p>
            <a:pPr algn="l"/>
            <a:r>
              <a:rPr lang="en-US" sz="4000"/>
              <a:t>The Parallel Curriculum: Four Facets of Qualitatively Differentiated Curriculum</a:t>
            </a:r>
          </a:p>
        </p:txBody>
      </p:sp>
      <p:sp>
        <p:nvSpPr>
          <p:cNvPr id="38917" name="Rectangle 5"/>
          <p:cNvSpPr>
            <a:spLocks noChangeArrowheads="1"/>
          </p:cNvSpPr>
          <p:nvPr/>
        </p:nvSpPr>
        <p:spPr bwMode="auto">
          <a:xfrm>
            <a:off x="457200" y="2743200"/>
            <a:ext cx="7924800" cy="3810000"/>
          </a:xfrm>
          <a:prstGeom prst="rect">
            <a:avLst/>
          </a:prstGeom>
          <a:solidFill>
            <a:srgbClr val="FFCC00"/>
          </a:solidFill>
          <a:ln w="12700">
            <a:noFill/>
            <a:miter lim="800000"/>
            <a:headEnd/>
            <a:tailEnd/>
          </a:ln>
          <a:effectLst/>
        </p:spPr>
        <p:txBody>
          <a:bodyPr lIns="90488" tIns="44450" rIns="90488" bIns="44450"/>
          <a:lstStyle/>
          <a:p>
            <a:pPr marL="342900" indent="-342900">
              <a:spcBef>
                <a:spcPct val="20000"/>
              </a:spcBef>
              <a:buSzPct val="100000"/>
              <a:buFontTx/>
              <a:buChar char="•"/>
            </a:pPr>
            <a:r>
              <a:rPr lang="en-US" b="1"/>
              <a:t>Core:</a:t>
            </a:r>
            <a:r>
              <a:rPr lang="en-US"/>
              <a:t> The essential nature of a discipline</a:t>
            </a:r>
          </a:p>
          <a:p>
            <a:pPr marL="342900" indent="-342900">
              <a:spcBef>
                <a:spcPct val="20000"/>
              </a:spcBef>
              <a:buSzPct val="100000"/>
              <a:buFontTx/>
              <a:buChar char="•"/>
            </a:pPr>
            <a:r>
              <a:rPr lang="en-US" b="1"/>
              <a:t>Connections:</a:t>
            </a:r>
            <a:r>
              <a:rPr lang="en-US"/>
              <a:t> The relationships among knowledge</a:t>
            </a:r>
          </a:p>
          <a:p>
            <a:pPr marL="342900" indent="-342900">
              <a:spcBef>
                <a:spcPct val="20000"/>
              </a:spcBef>
              <a:buSzPct val="100000"/>
              <a:buFontTx/>
              <a:buChar char="•"/>
            </a:pPr>
            <a:r>
              <a:rPr lang="en-US" b="1"/>
              <a:t>Practice:</a:t>
            </a:r>
            <a:r>
              <a:rPr lang="en-US"/>
              <a:t> The applications of facts, concepts, principles, skills, and methods as scholars, researchers, developers, or practitioners</a:t>
            </a:r>
          </a:p>
          <a:p>
            <a:pPr marL="342900" indent="-342900">
              <a:spcBef>
                <a:spcPct val="20000"/>
              </a:spcBef>
              <a:buSzPct val="100000"/>
              <a:buFontTx/>
              <a:buChar char="•"/>
            </a:pPr>
            <a:r>
              <a:rPr lang="en-US" b="1"/>
              <a:t>Identity:</a:t>
            </a:r>
            <a:r>
              <a:rPr lang="en-US"/>
              <a:t> Developing students’ interests and expertise, strengths, values, and character</a:t>
            </a:r>
          </a:p>
          <a:p>
            <a:pPr marL="342900" indent="-342900">
              <a:spcBef>
                <a:spcPct val="20000"/>
              </a:spcBef>
            </a:pPr>
            <a:endParaRPr lang="en-US"/>
          </a:p>
          <a:p>
            <a:pPr marL="342900" indent="-342900" eaLnBrk="1">
              <a:spcBef>
                <a:spcPct val="20000"/>
              </a:spcBef>
              <a:buSzPct val="100000"/>
              <a:buFontTx/>
              <a:buChar char="•"/>
            </a:pPr>
            <a:endParaRPr lang="en-US"/>
          </a:p>
        </p:txBody>
      </p:sp>
      <p:pic>
        <p:nvPicPr>
          <p:cNvPr id="38918" name="Picture 6"/>
          <p:cNvPicPr>
            <a:picLocks noChangeArrowheads="1"/>
          </p:cNvPicPr>
          <p:nvPr/>
        </p:nvPicPr>
        <p:blipFill>
          <a:blip r:embed="rId3" cstate="screen"/>
          <a:srcRect/>
          <a:stretch>
            <a:fillRect/>
          </a:stretch>
        </p:blipFill>
        <p:spPr bwMode="auto">
          <a:xfrm>
            <a:off x="6400800" y="304800"/>
            <a:ext cx="2311400" cy="23114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4096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40964" name="Rectangle 4"/>
          <p:cNvSpPr>
            <a:spLocks noChangeArrowheads="1"/>
          </p:cNvSpPr>
          <p:nvPr/>
        </p:nvSpPr>
        <p:spPr bwMode="auto">
          <a:xfrm>
            <a:off x="0" y="0"/>
            <a:ext cx="7772400" cy="1143000"/>
          </a:xfrm>
          <a:prstGeom prst="rect">
            <a:avLst/>
          </a:prstGeom>
          <a:noFill/>
          <a:ln w="12700">
            <a:noFill/>
            <a:miter lim="800000"/>
            <a:headEnd/>
            <a:tailEnd/>
          </a:ln>
          <a:effectLst/>
        </p:spPr>
        <p:txBody>
          <a:bodyPr lIns="90488" tIns="44450" rIns="90488" bIns="44450" anchor="ctr"/>
          <a:lstStyle/>
          <a:p>
            <a:r>
              <a:rPr lang="en-US" sz="3600" b="1">
                <a:solidFill>
                  <a:schemeClr val="tx2"/>
                </a:solidFill>
              </a:rPr>
              <a:t>What are the purposes for the </a:t>
            </a:r>
            <a:br>
              <a:rPr lang="en-US" sz="3600" b="1">
                <a:solidFill>
                  <a:schemeClr val="tx2"/>
                </a:solidFill>
              </a:rPr>
            </a:br>
            <a:r>
              <a:rPr lang="en-US" sz="3600" b="1">
                <a:solidFill>
                  <a:schemeClr val="tx2"/>
                </a:solidFill>
              </a:rPr>
              <a:t>Parallel Curriculum Model?</a:t>
            </a:r>
            <a:r>
              <a:rPr lang="en-US" sz="4400">
                <a:solidFill>
                  <a:schemeClr val="tx2"/>
                </a:solidFill>
              </a:rPr>
              <a:t> </a:t>
            </a:r>
          </a:p>
        </p:txBody>
      </p:sp>
      <p:sp>
        <p:nvSpPr>
          <p:cNvPr id="40965" name="Rectangle 5"/>
          <p:cNvSpPr>
            <a:spLocks noChangeArrowheads="1"/>
          </p:cNvSpPr>
          <p:nvPr/>
        </p:nvSpPr>
        <p:spPr bwMode="auto">
          <a:xfrm>
            <a:off x="228600" y="1524000"/>
            <a:ext cx="8610600" cy="41148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n-US" sz="2200"/>
              <a:t>Provides teachers with a comprehensive framework with which they can design, evaluate, and revise existing curriculum</a:t>
            </a:r>
          </a:p>
          <a:p>
            <a:pPr marL="342900" indent="-342900">
              <a:lnSpc>
                <a:spcPct val="90000"/>
              </a:lnSpc>
              <a:spcBef>
                <a:spcPct val="20000"/>
              </a:spcBef>
              <a:buSzPct val="100000"/>
              <a:buFontTx/>
              <a:buChar char="•"/>
            </a:pPr>
            <a:r>
              <a:rPr lang="en-US" sz="2200"/>
              <a:t>Improves the quality of the curriculum units, lessons, and tasks</a:t>
            </a:r>
          </a:p>
          <a:p>
            <a:pPr marL="342900" indent="-342900">
              <a:lnSpc>
                <a:spcPct val="90000"/>
              </a:lnSpc>
              <a:spcBef>
                <a:spcPct val="20000"/>
              </a:spcBef>
              <a:buSzPct val="100000"/>
              <a:buFontTx/>
              <a:buChar char="•"/>
            </a:pPr>
            <a:r>
              <a:rPr lang="en-US" sz="2200"/>
              <a:t>Enhances the alignment among the general, gifted, and special education curricula</a:t>
            </a:r>
          </a:p>
          <a:p>
            <a:pPr marL="342900" indent="-342900">
              <a:lnSpc>
                <a:spcPct val="90000"/>
              </a:lnSpc>
              <a:spcBef>
                <a:spcPct val="20000"/>
              </a:spcBef>
              <a:buSzPct val="100000"/>
              <a:buFontTx/>
              <a:buChar char="•"/>
            </a:pPr>
            <a:r>
              <a:rPr lang="en-US" sz="2200"/>
              <a:t>Increases the authenticity and power of the knowledge students acquire and their related learning activities</a:t>
            </a:r>
          </a:p>
          <a:p>
            <a:pPr marL="342900" indent="-342900">
              <a:lnSpc>
                <a:spcPct val="90000"/>
              </a:lnSpc>
              <a:spcBef>
                <a:spcPct val="20000"/>
              </a:spcBef>
              <a:buSzPct val="100000"/>
              <a:buFontTx/>
              <a:buChar char="•"/>
            </a:pPr>
            <a:r>
              <a:rPr lang="en-US" sz="2200"/>
              <a:t>Provides opportunities for continuous professional, intellectual, and personal growth</a:t>
            </a:r>
          </a:p>
          <a:p>
            <a:pPr marL="342900" indent="-342900">
              <a:lnSpc>
                <a:spcPct val="90000"/>
              </a:lnSpc>
              <a:spcBef>
                <a:spcPct val="20000"/>
              </a:spcBef>
              <a:buSzPct val="100000"/>
              <a:buFontTx/>
              <a:buChar char="•"/>
            </a:pPr>
            <a:r>
              <a:rPr lang="en-US" sz="2200"/>
              <a:t>Offers teachers the flexibility to achieve multiple purposes</a:t>
            </a:r>
          </a:p>
          <a:p>
            <a:pPr marL="342900" indent="-342900">
              <a:lnSpc>
                <a:spcPct val="90000"/>
              </a:lnSpc>
              <a:spcBef>
                <a:spcPct val="20000"/>
              </a:spcBef>
              <a:buSzPct val="100000"/>
              <a:buFontTx/>
              <a:buChar char="•"/>
            </a:pPr>
            <a:r>
              <a:rPr lang="en-US" sz="2200"/>
              <a:t>Reinforces the need to think deeply about learners and content knowledge </a:t>
            </a:r>
          </a:p>
          <a:p>
            <a:pPr marL="342900" indent="-342900">
              <a:lnSpc>
                <a:spcPct val="90000"/>
              </a:lnSpc>
              <a:spcBef>
                <a:spcPct val="20000"/>
              </a:spcBef>
              <a:buSzPct val="100000"/>
              <a:buFontTx/>
              <a:buChar char="•"/>
            </a:pPr>
            <a:r>
              <a:rPr lang="en-US" sz="2200"/>
              <a:t>Uses high quality curriculum as a catalyst for observing and developing abilities in learners</a:t>
            </a:r>
          </a:p>
          <a:p>
            <a:pPr marL="342900" indent="-342900">
              <a:lnSpc>
                <a:spcPct val="90000"/>
              </a:lnSpc>
              <a:spcBef>
                <a:spcPct val="20000"/>
              </a:spcBef>
              <a:buSzPct val="100000"/>
              <a:buFontTx/>
              <a:buChar char="•"/>
            </a:pPr>
            <a:r>
              <a:rPr lang="en-US" sz="2200"/>
              <a:t>Allows flexibility to address varying needs and interests of learners</a:t>
            </a:r>
          </a:p>
        </p:txBody>
      </p:sp>
      <p:pic>
        <p:nvPicPr>
          <p:cNvPr id="40966" name="Picture 6"/>
          <p:cNvPicPr>
            <a:picLocks noChangeArrowheads="1"/>
          </p:cNvPicPr>
          <p:nvPr/>
        </p:nvPicPr>
        <p:blipFill>
          <a:blip r:embed="rId3" cstate="screen"/>
          <a:srcRect/>
          <a:stretch>
            <a:fillRect/>
          </a:stretch>
        </p:blipFill>
        <p:spPr bwMode="auto">
          <a:xfrm>
            <a:off x="6096000" y="228600"/>
            <a:ext cx="2692400" cy="13208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614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6148" name="Rectangle 4"/>
          <p:cNvSpPr>
            <a:spLocks noGrp="1" noChangeArrowheads="1"/>
          </p:cNvSpPr>
          <p:nvPr>
            <p:ph type="title"/>
          </p:nvPr>
        </p:nvSpPr>
        <p:spPr>
          <a:xfrm>
            <a:off x="609600" y="228600"/>
            <a:ext cx="7772400" cy="1143000"/>
          </a:xfrm>
          <a:noFill/>
          <a:ln/>
        </p:spPr>
        <p:txBody>
          <a:bodyPr/>
          <a:lstStyle/>
          <a:p>
            <a:r>
              <a:rPr lang="en-US" b="1">
                <a:solidFill>
                  <a:schemeClr val="accent2"/>
                </a:solidFill>
              </a:rPr>
              <a:t>Our Advance Organizer</a:t>
            </a:r>
          </a:p>
        </p:txBody>
      </p:sp>
      <p:sp>
        <p:nvSpPr>
          <p:cNvPr id="6149" name="Rectangle 5"/>
          <p:cNvSpPr>
            <a:spLocks noChangeArrowheads="1"/>
          </p:cNvSpPr>
          <p:nvPr/>
        </p:nvSpPr>
        <p:spPr bwMode="auto">
          <a:xfrm>
            <a:off x="228600" y="1981200"/>
            <a:ext cx="5486400" cy="26670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n-US" sz="2800" b="1">
                <a:solidFill>
                  <a:srgbClr val="FF0000"/>
                </a:solidFill>
              </a:rPr>
              <a:t>Definition of Curriculum</a:t>
            </a:r>
          </a:p>
          <a:p>
            <a:pPr marL="342900" indent="-342900">
              <a:lnSpc>
                <a:spcPct val="90000"/>
              </a:lnSpc>
              <a:spcBef>
                <a:spcPct val="20000"/>
              </a:spcBef>
              <a:buSzPct val="100000"/>
              <a:buFontTx/>
              <a:buChar char="•"/>
            </a:pPr>
            <a:r>
              <a:rPr lang="en-US" sz="2800" b="1">
                <a:solidFill>
                  <a:srgbClr val="FF0000"/>
                </a:solidFill>
              </a:rPr>
              <a:t>Introduction to the Parallel Curriculum Model</a:t>
            </a:r>
          </a:p>
          <a:p>
            <a:pPr marL="342900" indent="-342900">
              <a:lnSpc>
                <a:spcPct val="90000"/>
              </a:lnSpc>
              <a:spcBef>
                <a:spcPct val="20000"/>
              </a:spcBef>
              <a:buSzPct val="100000"/>
              <a:buFontTx/>
              <a:buChar char="•"/>
            </a:pPr>
            <a:r>
              <a:rPr lang="en-US" sz="2800" b="1">
                <a:solidFill>
                  <a:srgbClr val="FF0000"/>
                </a:solidFill>
              </a:rPr>
              <a:t>Orientation to “Ascending Levels of Intellectual Demand”</a:t>
            </a:r>
          </a:p>
          <a:p>
            <a:pPr marL="342900" indent="-342900">
              <a:lnSpc>
                <a:spcPct val="90000"/>
              </a:lnSpc>
              <a:spcBef>
                <a:spcPct val="20000"/>
              </a:spcBef>
              <a:buSzPct val="100000"/>
              <a:buFontTx/>
              <a:buChar char="•"/>
            </a:pPr>
            <a:r>
              <a:rPr lang="en-US" sz="2800" b="1">
                <a:solidFill>
                  <a:srgbClr val="FF0000"/>
                </a:solidFill>
              </a:rPr>
              <a:t>Overview of the Four “Parallels”</a:t>
            </a:r>
          </a:p>
          <a:p>
            <a:pPr marL="342900" indent="-342900">
              <a:lnSpc>
                <a:spcPct val="90000"/>
              </a:lnSpc>
              <a:spcBef>
                <a:spcPct val="20000"/>
              </a:spcBef>
              <a:buSzPct val="100000"/>
              <a:buFontTx/>
              <a:buChar char="•"/>
            </a:pPr>
            <a:r>
              <a:rPr lang="en-US" sz="2800" b="1">
                <a:solidFill>
                  <a:srgbClr val="FF0000"/>
                </a:solidFill>
              </a:rPr>
              <a:t>Definitions and Exemplary Characteristics of the Ten Components</a:t>
            </a:r>
          </a:p>
          <a:p>
            <a:pPr marL="342900" indent="-342900">
              <a:lnSpc>
                <a:spcPct val="90000"/>
              </a:lnSpc>
              <a:spcBef>
                <a:spcPct val="20000"/>
              </a:spcBef>
            </a:pPr>
            <a:endParaRPr lang="en-US" sz="2800" b="1">
              <a:solidFill>
                <a:srgbClr val="FF0000"/>
              </a:solidFill>
            </a:endParaRPr>
          </a:p>
          <a:p>
            <a:pPr marL="342900" indent="-342900" eaLnBrk="1">
              <a:lnSpc>
                <a:spcPct val="90000"/>
              </a:lnSpc>
              <a:spcBef>
                <a:spcPct val="20000"/>
              </a:spcBef>
              <a:buSzPct val="100000"/>
              <a:buFontTx/>
              <a:buChar char="•"/>
            </a:pPr>
            <a:endParaRPr lang="en-US" sz="2800" b="1">
              <a:solidFill>
                <a:srgbClr val="FF0000"/>
              </a:solidFill>
            </a:endParaRPr>
          </a:p>
        </p:txBody>
      </p:sp>
      <p:grpSp>
        <p:nvGrpSpPr>
          <p:cNvPr id="6185" name="Group 41"/>
          <p:cNvGrpSpPr>
            <a:grpSpLocks/>
          </p:cNvGrpSpPr>
          <p:nvPr/>
        </p:nvGrpSpPr>
        <p:grpSpPr bwMode="auto">
          <a:xfrm>
            <a:off x="5029200" y="2209800"/>
            <a:ext cx="3506788" cy="3887788"/>
            <a:chOff x="3168" y="1392"/>
            <a:chExt cx="2209" cy="2449"/>
          </a:xfrm>
        </p:grpSpPr>
        <p:sp>
          <p:nvSpPr>
            <p:cNvPr id="6150" name="Freeform 6"/>
            <p:cNvSpPr>
              <a:spLocks/>
            </p:cNvSpPr>
            <p:nvPr/>
          </p:nvSpPr>
          <p:spPr bwMode="auto">
            <a:xfrm>
              <a:off x="3539" y="2872"/>
              <a:ext cx="350" cy="940"/>
            </a:xfrm>
            <a:custGeom>
              <a:avLst/>
              <a:gdLst/>
              <a:ahLst/>
              <a:cxnLst>
                <a:cxn ang="0">
                  <a:pos x="81" y="237"/>
                </a:cxn>
                <a:cxn ang="0">
                  <a:pos x="106" y="273"/>
                </a:cxn>
                <a:cxn ang="0">
                  <a:pos x="144" y="300"/>
                </a:cxn>
                <a:cxn ang="0">
                  <a:pos x="190" y="322"/>
                </a:cxn>
                <a:cxn ang="0">
                  <a:pos x="241" y="338"/>
                </a:cxn>
                <a:cxn ang="0">
                  <a:pos x="288" y="347"/>
                </a:cxn>
                <a:cxn ang="0">
                  <a:pos x="323" y="353"/>
                </a:cxn>
                <a:cxn ang="0">
                  <a:pos x="347" y="357"/>
                </a:cxn>
                <a:cxn ang="0">
                  <a:pos x="326" y="361"/>
                </a:cxn>
                <a:cxn ang="0">
                  <a:pos x="281" y="372"/>
                </a:cxn>
                <a:cxn ang="0">
                  <a:pos x="237" y="390"/>
                </a:cxn>
                <a:cxn ang="0">
                  <a:pos x="194" y="409"/>
                </a:cxn>
                <a:cxn ang="0">
                  <a:pos x="157" y="429"/>
                </a:cxn>
                <a:cxn ang="0">
                  <a:pos x="127" y="447"/>
                </a:cxn>
                <a:cxn ang="0">
                  <a:pos x="104" y="462"/>
                </a:cxn>
                <a:cxn ang="0">
                  <a:pos x="92" y="470"/>
                </a:cxn>
                <a:cxn ang="0">
                  <a:pos x="98" y="482"/>
                </a:cxn>
                <a:cxn ang="0">
                  <a:pos x="123" y="497"/>
                </a:cxn>
                <a:cxn ang="0">
                  <a:pos x="157" y="503"/>
                </a:cxn>
                <a:cxn ang="0">
                  <a:pos x="197" y="503"/>
                </a:cxn>
                <a:cxn ang="0">
                  <a:pos x="238" y="500"/>
                </a:cxn>
                <a:cxn ang="0">
                  <a:pos x="274" y="494"/>
                </a:cxn>
                <a:cxn ang="0">
                  <a:pos x="304" y="490"/>
                </a:cxn>
                <a:cxn ang="0">
                  <a:pos x="320" y="485"/>
                </a:cxn>
                <a:cxn ang="0">
                  <a:pos x="307" y="502"/>
                </a:cxn>
                <a:cxn ang="0">
                  <a:pos x="276" y="534"/>
                </a:cxn>
                <a:cxn ang="0">
                  <a:pos x="242" y="562"/>
                </a:cxn>
                <a:cxn ang="0">
                  <a:pos x="208" y="586"/>
                </a:cxn>
                <a:cxn ang="0">
                  <a:pos x="176" y="606"/>
                </a:cxn>
                <a:cxn ang="0">
                  <a:pos x="150" y="621"/>
                </a:cxn>
                <a:cxn ang="0">
                  <a:pos x="129" y="632"/>
                </a:cxn>
                <a:cxn ang="0">
                  <a:pos x="118" y="637"/>
                </a:cxn>
                <a:cxn ang="0">
                  <a:pos x="133" y="655"/>
                </a:cxn>
                <a:cxn ang="0">
                  <a:pos x="186" y="673"/>
                </a:cxn>
                <a:cxn ang="0">
                  <a:pos x="247" y="678"/>
                </a:cxn>
                <a:cxn ang="0">
                  <a:pos x="290" y="677"/>
                </a:cxn>
                <a:cxn ang="0">
                  <a:pos x="268" y="698"/>
                </a:cxn>
                <a:cxn ang="0">
                  <a:pos x="219" y="732"/>
                </a:cxn>
                <a:cxn ang="0">
                  <a:pos x="179" y="754"/>
                </a:cxn>
                <a:cxn ang="0">
                  <a:pos x="157" y="764"/>
                </a:cxn>
                <a:cxn ang="0">
                  <a:pos x="150" y="818"/>
                </a:cxn>
                <a:cxn ang="0">
                  <a:pos x="122" y="888"/>
                </a:cxn>
                <a:cxn ang="0">
                  <a:pos x="85" y="924"/>
                </a:cxn>
                <a:cxn ang="0">
                  <a:pos x="55" y="938"/>
                </a:cxn>
                <a:cxn ang="0">
                  <a:pos x="52" y="921"/>
                </a:cxn>
                <a:cxn ang="0">
                  <a:pos x="53" y="781"/>
                </a:cxn>
                <a:cxn ang="0">
                  <a:pos x="47" y="528"/>
                </a:cxn>
                <a:cxn ang="0">
                  <a:pos x="22" y="191"/>
                </a:cxn>
                <a:cxn ang="0">
                  <a:pos x="76" y="216"/>
                </a:cxn>
              </a:cxnLst>
              <a:rect l="0" t="0" r="r" b="b"/>
              <a:pathLst>
                <a:path w="350" h="940">
                  <a:moveTo>
                    <a:pt x="76" y="216"/>
                  </a:moveTo>
                  <a:lnTo>
                    <a:pt x="81" y="237"/>
                  </a:lnTo>
                  <a:lnTo>
                    <a:pt x="91" y="255"/>
                  </a:lnTo>
                  <a:lnTo>
                    <a:pt x="106" y="273"/>
                  </a:lnTo>
                  <a:lnTo>
                    <a:pt x="123" y="288"/>
                  </a:lnTo>
                  <a:lnTo>
                    <a:pt x="144" y="300"/>
                  </a:lnTo>
                  <a:lnTo>
                    <a:pt x="166" y="312"/>
                  </a:lnTo>
                  <a:lnTo>
                    <a:pt x="190" y="322"/>
                  </a:lnTo>
                  <a:lnTo>
                    <a:pt x="216" y="330"/>
                  </a:lnTo>
                  <a:lnTo>
                    <a:pt x="241" y="338"/>
                  </a:lnTo>
                  <a:lnTo>
                    <a:pt x="265" y="343"/>
                  </a:lnTo>
                  <a:lnTo>
                    <a:pt x="288" y="347"/>
                  </a:lnTo>
                  <a:lnTo>
                    <a:pt x="307" y="351"/>
                  </a:lnTo>
                  <a:lnTo>
                    <a:pt x="323" y="353"/>
                  </a:lnTo>
                  <a:lnTo>
                    <a:pt x="337" y="356"/>
                  </a:lnTo>
                  <a:lnTo>
                    <a:pt x="347" y="357"/>
                  </a:lnTo>
                  <a:lnTo>
                    <a:pt x="349" y="357"/>
                  </a:lnTo>
                  <a:lnTo>
                    <a:pt x="326" y="361"/>
                  </a:lnTo>
                  <a:lnTo>
                    <a:pt x="304" y="366"/>
                  </a:lnTo>
                  <a:lnTo>
                    <a:pt x="281" y="372"/>
                  </a:lnTo>
                  <a:lnTo>
                    <a:pt x="259" y="380"/>
                  </a:lnTo>
                  <a:lnTo>
                    <a:pt x="237" y="390"/>
                  </a:lnTo>
                  <a:lnTo>
                    <a:pt x="216" y="400"/>
                  </a:lnTo>
                  <a:lnTo>
                    <a:pt x="194" y="409"/>
                  </a:lnTo>
                  <a:lnTo>
                    <a:pt x="176" y="419"/>
                  </a:lnTo>
                  <a:lnTo>
                    <a:pt x="157" y="429"/>
                  </a:lnTo>
                  <a:lnTo>
                    <a:pt x="141" y="439"/>
                  </a:lnTo>
                  <a:lnTo>
                    <a:pt x="127" y="447"/>
                  </a:lnTo>
                  <a:lnTo>
                    <a:pt x="114" y="456"/>
                  </a:lnTo>
                  <a:lnTo>
                    <a:pt x="104" y="462"/>
                  </a:lnTo>
                  <a:lnTo>
                    <a:pt x="97" y="466"/>
                  </a:lnTo>
                  <a:lnTo>
                    <a:pt x="92" y="470"/>
                  </a:lnTo>
                  <a:lnTo>
                    <a:pt x="91" y="471"/>
                  </a:lnTo>
                  <a:lnTo>
                    <a:pt x="98" y="482"/>
                  </a:lnTo>
                  <a:lnTo>
                    <a:pt x="109" y="491"/>
                  </a:lnTo>
                  <a:lnTo>
                    <a:pt x="123" y="497"/>
                  </a:lnTo>
                  <a:lnTo>
                    <a:pt x="139" y="500"/>
                  </a:lnTo>
                  <a:lnTo>
                    <a:pt x="157" y="503"/>
                  </a:lnTo>
                  <a:lnTo>
                    <a:pt x="177" y="504"/>
                  </a:lnTo>
                  <a:lnTo>
                    <a:pt x="197" y="503"/>
                  </a:lnTo>
                  <a:lnTo>
                    <a:pt x="219" y="502"/>
                  </a:lnTo>
                  <a:lnTo>
                    <a:pt x="238" y="500"/>
                  </a:lnTo>
                  <a:lnTo>
                    <a:pt x="257" y="497"/>
                  </a:lnTo>
                  <a:lnTo>
                    <a:pt x="274" y="494"/>
                  </a:lnTo>
                  <a:lnTo>
                    <a:pt x="290" y="492"/>
                  </a:lnTo>
                  <a:lnTo>
                    <a:pt x="304" y="490"/>
                  </a:lnTo>
                  <a:lnTo>
                    <a:pt x="313" y="487"/>
                  </a:lnTo>
                  <a:lnTo>
                    <a:pt x="320" y="485"/>
                  </a:lnTo>
                  <a:lnTo>
                    <a:pt x="322" y="485"/>
                  </a:lnTo>
                  <a:lnTo>
                    <a:pt x="307" y="502"/>
                  </a:lnTo>
                  <a:lnTo>
                    <a:pt x="292" y="519"/>
                  </a:lnTo>
                  <a:lnTo>
                    <a:pt x="276" y="534"/>
                  </a:lnTo>
                  <a:lnTo>
                    <a:pt x="259" y="549"/>
                  </a:lnTo>
                  <a:lnTo>
                    <a:pt x="242" y="562"/>
                  </a:lnTo>
                  <a:lnTo>
                    <a:pt x="226" y="575"/>
                  </a:lnTo>
                  <a:lnTo>
                    <a:pt x="208" y="586"/>
                  </a:lnTo>
                  <a:lnTo>
                    <a:pt x="192" y="596"/>
                  </a:lnTo>
                  <a:lnTo>
                    <a:pt x="176" y="606"/>
                  </a:lnTo>
                  <a:lnTo>
                    <a:pt x="162" y="613"/>
                  </a:lnTo>
                  <a:lnTo>
                    <a:pt x="150" y="621"/>
                  </a:lnTo>
                  <a:lnTo>
                    <a:pt x="139" y="627"/>
                  </a:lnTo>
                  <a:lnTo>
                    <a:pt x="129" y="632"/>
                  </a:lnTo>
                  <a:lnTo>
                    <a:pt x="123" y="635"/>
                  </a:lnTo>
                  <a:lnTo>
                    <a:pt x="118" y="637"/>
                  </a:lnTo>
                  <a:lnTo>
                    <a:pt x="117" y="638"/>
                  </a:lnTo>
                  <a:lnTo>
                    <a:pt x="133" y="655"/>
                  </a:lnTo>
                  <a:lnTo>
                    <a:pt x="157" y="667"/>
                  </a:lnTo>
                  <a:lnTo>
                    <a:pt x="186" y="673"/>
                  </a:lnTo>
                  <a:lnTo>
                    <a:pt x="219" y="677"/>
                  </a:lnTo>
                  <a:lnTo>
                    <a:pt x="247" y="678"/>
                  </a:lnTo>
                  <a:lnTo>
                    <a:pt x="273" y="678"/>
                  </a:lnTo>
                  <a:lnTo>
                    <a:pt x="290" y="677"/>
                  </a:lnTo>
                  <a:lnTo>
                    <a:pt x="296" y="677"/>
                  </a:lnTo>
                  <a:lnTo>
                    <a:pt x="268" y="698"/>
                  </a:lnTo>
                  <a:lnTo>
                    <a:pt x="242" y="717"/>
                  </a:lnTo>
                  <a:lnTo>
                    <a:pt x="219" y="732"/>
                  </a:lnTo>
                  <a:lnTo>
                    <a:pt x="197" y="745"/>
                  </a:lnTo>
                  <a:lnTo>
                    <a:pt x="179" y="754"/>
                  </a:lnTo>
                  <a:lnTo>
                    <a:pt x="166" y="760"/>
                  </a:lnTo>
                  <a:lnTo>
                    <a:pt x="157" y="764"/>
                  </a:lnTo>
                  <a:lnTo>
                    <a:pt x="155" y="765"/>
                  </a:lnTo>
                  <a:lnTo>
                    <a:pt x="150" y="818"/>
                  </a:lnTo>
                  <a:lnTo>
                    <a:pt x="139" y="858"/>
                  </a:lnTo>
                  <a:lnTo>
                    <a:pt x="122" y="888"/>
                  </a:lnTo>
                  <a:lnTo>
                    <a:pt x="103" y="910"/>
                  </a:lnTo>
                  <a:lnTo>
                    <a:pt x="85" y="924"/>
                  </a:lnTo>
                  <a:lnTo>
                    <a:pt x="66" y="934"/>
                  </a:lnTo>
                  <a:lnTo>
                    <a:pt x="55" y="938"/>
                  </a:lnTo>
                  <a:lnTo>
                    <a:pt x="50" y="939"/>
                  </a:lnTo>
                  <a:lnTo>
                    <a:pt x="52" y="921"/>
                  </a:lnTo>
                  <a:lnTo>
                    <a:pt x="53" y="866"/>
                  </a:lnTo>
                  <a:lnTo>
                    <a:pt x="53" y="781"/>
                  </a:lnTo>
                  <a:lnTo>
                    <a:pt x="52" y="667"/>
                  </a:lnTo>
                  <a:lnTo>
                    <a:pt x="47" y="528"/>
                  </a:lnTo>
                  <a:lnTo>
                    <a:pt x="38" y="368"/>
                  </a:lnTo>
                  <a:lnTo>
                    <a:pt x="22" y="191"/>
                  </a:lnTo>
                  <a:lnTo>
                    <a:pt x="0" y="0"/>
                  </a:lnTo>
                  <a:lnTo>
                    <a:pt x="76" y="216"/>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51" name="Freeform 7"/>
            <p:cNvSpPr>
              <a:spLocks/>
            </p:cNvSpPr>
            <p:nvPr/>
          </p:nvSpPr>
          <p:spPr bwMode="auto">
            <a:xfrm>
              <a:off x="4807" y="2379"/>
              <a:ext cx="507" cy="867"/>
            </a:xfrm>
            <a:custGeom>
              <a:avLst/>
              <a:gdLst/>
              <a:ahLst/>
              <a:cxnLst>
                <a:cxn ang="0">
                  <a:pos x="283" y="866"/>
                </a:cxn>
                <a:cxn ang="0">
                  <a:pos x="302" y="859"/>
                </a:cxn>
                <a:cxn ang="0">
                  <a:pos x="321" y="850"/>
                </a:cxn>
                <a:cxn ang="0">
                  <a:pos x="341" y="842"/>
                </a:cxn>
                <a:cxn ang="0">
                  <a:pos x="359" y="834"/>
                </a:cxn>
                <a:cxn ang="0">
                  <a:pos x="379" y="826"/>
                </a:cxn>
                <a:cxn ang="0">
                  <a:pos x="398" y="817"/>
                </a:cxn>
                <a:cxn ang="0">
                  <a:pos x="415" y="810"/>
                </a:cxn>
                <a:cxn ang="0">
                  <a:pos x="432" y="803"/>
                </a:cxn>
                <a:cxn ang="0">
                  <a:pos x="447" y="796"/>
                </a:cxn>
                <a:cxn ang="0">
                  <a:pos x="462" y="789"/>
                </a:cxn>
                <a:cxn ang="0">
                  <a:pos x="474" y="783"/>
                </a:cxn>
                <a:cxn ang="0">
                  <a:pos x="484" y="779"/>
                </a:cxn>
                <a:cxn ang="0">
                  <a:pos x="492" y="775"/>
                </a:cxn>
                <a:cxn ang="0">
                  <a:pos x="500" y="771"/>
                </a:cxn>
                <a:cxn ang="0">
                  <a:pos x="505" y="770"/>
                </a:cxn>
                <a:cxn ang="0">
                  <a:pos x="506" y="769"/>
                </a:cxn>
                <a:cxn ang="0">
                  <a:pos x="446" y="701"/>
                </a:cxn>
                <a:cxn ang="0">
                  <a:pos x="394" y="634"/>
                </a:cxn>
                <a:cxn ang="0">
                  <a:pos x="346" y="568"/>
                </a:cxn>
                <a:cxn ang="0">
                  <a:pos x="305" y="506"/>
                </a:cxn>
                <a:cxn ang="0">
                  <a:pos x="268" y="445"/>
                </a:cxn>
                <a:cxn ang="0">
                  <a:pos x="236" y="387"/>
                </a:cxn>
                <a:cxn ang="0">
                  <a:pos x="211" y="333"/>
                </a:cxn>
                <a:cxn ang="0">
                  <a:pos x="188" y="282"/>
                </a:cxn>
                <a:cxn ang="0">
                  <a:pos x="170" y="236"/>
                </a:cxn>
                <a:cxn ang="0">
                  <a:pos x="154" y="194"/>
                </a:cxn>
                <a:cxn ang="0">
                  <a:pos x="143" y="158"/>
                </a:cxn>
                <a:cxn ang="0">
                  <a:pos x="134" y="128"/>
                </a:cxn>
                <a:cxn ang="0">
                  <a:pos x="128" y="101"/>
                </a:cxn>
                <a:cxn ang="0">
                  <a:pos x="123" y="83"/>
                </a:cxn>
                <a:cxn ang="0">
                  <a:pos x="122" y="72"/>
                </a:cxn>
                <a:cxn ang="0">
                  <a:pos x="121" y="68"/>
                </a:cxn>
                <a:cxn ang="0">
                  <a:pos x="0" y="0"/>
                </a:cxn>
                <a:cxn ang="0">
                  <a:pos x="85" y="136"/>
                </a:cxn>
                <a:cxn ang="0">
                  <a:pos x="87" y="142"/>
                </a:cxn>
                <a:cxn ang="0">
                  <a:pos x="94" y="159"/>
                </a:cxn>
                <a:cxn ang="0">
                  <a:pos x="103" y="187"/>
                </a:cxn>
                <a:cxn ang="0">
                  <a:pos x="117" y="222"/>
                </a:cxn>
                <a:cxn ang="0">
                  <a:pos x="133" y="266"/>
                </a:cxn>
                <a:cxn ang="0">
                  <a:pos x="151" y="313"/>
                </a:cxn>
                <a:cxn ang="0">
                  <a:pos x="171" y="364"/>
                </a:cxn>
                <a:cxn ang="0">
                  <a:pos x="193" y="418"/>
                </a:cxn>
                <a:cxn ang="0">
                  <a:pos x="215" y="471"/>
                </a:cxn>
                <a:cxn ang="0">
                  <a:pos x="239" y="525"/>
                </a:cxn>
                <a:cxn ang="0">
                  <a:pos x="263" y="574"/>
                </a:cxn>
                <a:cxn ang="0">
                  <a:pos x="287" y="621"/>
                </a:cxn>
                <a:cxn ang="0">
                  <a:pos x="309" y="662"/>
                </a:cxn>
                <a:cxn ang="0">
                  <a:pos x="331" y="694"/>
                </a:cxn>
                <a:cxn ang="0">
                  <a:pos x="351" y="718"/>
                </a:cxn>
                <a:cxn ang="0">
                  <a:pos x="369" y="731"/>
                </a:cxn>
                <a:cxn ang="0">
                  <a:pos x="224" y="782"/>
                </a:cxn>
                <a:cxn ang="0">
                  <a:pos x="283" y="866"/>
                </a:cxn>
              </a:cxnLst>
              <a:rect l="0" t="0" r="r" b="b"/>
              <a:pathLst>
                <a:path w="507" h="867">
                  <a:moveTo>
                    <a:pt x="283" y="866"/>
                  </a:moveTo>
                  <a:lnTo>
                    <a:pt x="302" y="859"/>
                  </a:lnTo>
                  <a:lnTo>
                    <a:pt x="321" y="850"/>
                  </a:lnTo>
                  <a:lnTo>
                    <a:pt x="341" y="842"/>
                  </a:lnTo>
                  <a:lnTo>
                    <a:pt x="359" y="834"/>
                  </a:lnTo>
                  <a:lnTo>
                    <a:pt x="379" y="826"/>
                  </a:lnTo>
                  <a:lnTo>
                    <a:pt x="398" y="817"/>
                  </a:lnTo>
                  <a:lnTo>
                    <a:pt x="415" y="810"/>
                  </a:lnTo>
                  <a:lnTo>
                    <a:pt x="432" y="803"/>
                  </a:lnTo>
                  <a:lnTo>
                    <a:pt x="447" y="796"/>
                  </a:lnTo>
                  <a:lnTo>
                    <a:pt x="462" y="789"/>
                  </a:lnTo>
                  <a:lnTo>
                    <a:pt x="474" y="783"/>
                  </a:lnTo>
                  <a:lnTo>
                    <a:pt x="484" y="779"/>
                  </a:lnTo>
                  <a:lnTo>
                    <a:pt x="492" y="775"/>
                  </a:lnTo>
                  <a:lnTo>
                    <a:pt x="500" y="771"/>
                  </a:lnTo>
                  <a:lnTo>
                    <a:pt x="505" y="770"/>
                  </a:lnTo>
                  <a:lnTo>
                    <a:pt x="506" y="769"/>
                  </a:lnTo>
                  <a:lnTo>
                    <a:pt x="446" y="701"/>
                  </a:lnTo>
                  <a:lnTo>
                    <a:pt x="394" y="634"/>
                  </a:lnTo>
                  <a:lnTo>
                    <a:pt x="346" y="568"/>
                  </a:lnTo>
                  <a:lnTo>
                    <a:pt x="305" y="506"/>
                  </a:lnTo>
                  <a:lnTo>
                    <a:pt x="268" y="445"/>
                  </a:lnTo>
                  <a:lnTo>
                    <a:pt x="236" y="387"/>
                  </a:lnTo>
                  <a:lnTo>
                    <a:pt x="211" y="333"/>
                  </a:lnTo>
                  <a:lnTo>
                    <a:pt x="188" y="282"/>
                  </a:lnTo>
                  <a:lnTo>
                    <a:pt x="170" y="236"/>
                  </a:lnTo>
                  <a:lnTo>
                    <a:pt x="154" y="194"/>
                  </a:lnTo>
                  <a:lnTo>
                    <a:pt x="143" y="158"/>
                  </a:lnTo>
                  <a:lnTo>
                    <a:pt x="134" y="128"/>
                  </a:lnTo>
                  <a:lnTo>
                    <a:pt x="128" y="101"/>
                  </a:lnTo>
                  <a:lnTo>
                    <a:pt x="123" y="83"/>
                  </a:lnTo>
                  <a:lnTo>
                    <a:pt x="122" y="72"/>
                  </a:lnTo>
                  <a:lnTo>
                    <a:pt x="121" y="68"/>
                  </a:lnTo>
                  <a:lnTo>
                    <a:pt x="0" y="0"/>
                  </a:lnTo>
                  <a:lnTo>
                    <a:pt x="85" y="136"/>
                  </a:lnTo>
                  <a:lnTo>
                    <a:pt x="87" y="142"/>
                  </a:lnTo>
                  <a:lnTo>
                    <a:pt x="94" y="159"/>
                  </a:lnTo>
                  <a:lnTo>
                    <a:pt x="103" y="187"/>
                  </a:lnTo>
                  <a:lnTo>
                    <a:pt x="117" y="222"/>
                  </a:lnTo>
                  <a:lnTo>
                    <a:pt x="133" y="266"/>
                  </a:lnTo>
                  <a:lnTo>
                    <a:pt x="151" y="313"/>
                  </a:lnTo>
                  <a:lnTo>
                    <a:pt x="171" y="364"/>
                  </a:lnTo>
                  <a:lnTo>
                    <a:pt x="193" y="418"/>
                  </a:lnTo>
                  <a:lnTo>
                    <a:pt x="215" y="471"/>
                  </a:lnTo>
                  <a:lnTo>
                    <a:pt x="239" y="525"/>
                  </a:lnTo>
                  <a:lnTo>
                    <a:pt x="263" y="574"/>
                  </a:lnTo>
                  <a:lnTo>
                    <a:pt x="287" y="621"/>
                  </a:lnTo>
                  <a:lnTo>
                    <a:pt x="309" y="662"/>
                  </a:lnTo>
                  <a:lnTo>
                    <a:pt x="331" y="694"/>
                  </a:lnTo>
                  <a:lnTo>
                    <a:pt x="351" y="718"/>
                  </a:lnTo>
                  <a:lnTo>
                    <a:pt x="369" y="731"/>
                  </a:lnTo>
                  <a:lnTo>
                    <a:pt x="224" y="782"/>
                  </a:lnTo>
                  <a:lnTo>
                    <a:pt x="283" y="866"/>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52" name="Freeform 8"/>
            <p:cNvSpPr>
              <a:spLocks/>
            </p:cNvSpPr>
            <p:nvPr/>
          </p:nvSpPr>
          <p:spPr bwMode="auto">
            <a:xfrm>
              <a:off x="4438" y="2842"/>
              <a:ext cx="421" cy="770"/>
            </a:xfrm>
            <a:custGeom>
              <a:avLst/>
              <a:gdLst/>
              <a:ahLst/>
              <a:cxnLst>
                <a:cxn ang="0">
                  <a:pos x="406" y="477"/>
                </a:cxn>
                <a:cxn ang="0">
                  <a:pos x="378" y="524"/>
                </a:cxn>
                <a:cxn ang="0">
                  <a:pos x="315" y="626"/>
                </a:cxn>
                <a:cxn ang="0">
                  <a:pos x="313" y="621"/>
                </a:cxn>
                <a:cxn ang="0">
                  <a:pos x="305" y="607"/>
                </a:cxn>
                <a:cxn ang="0">
                  <a:pos x="293" y="586"/>
                </a:cxn>
                <a:cxn ang="0">
                  <a:pos x="277" y="556"/>
                </a:cxn>
                <a:cxn ang="0">
                  <a:pos x="257" y="520"/>
                </a:cxn>
                <a:cxn ang="0">
                  <a:pos x="235" y="480"/>
                </a:cxn>
                <a:cxn ang="0">
                  <a:pos x="211" y="436"/>
                </a:cxn>
                <a:cxn ang="0">
                  <a:pos x="186" y="386"/>
                </a:cxn>
                <a:cxn ang="0">
                  <a:pos x="159" y="337"/>
                </a:cxn>
                <a:cxn ang="0">
                  <a:pos x="133" y="284"/>
                </a:cxn>
                <a:cxn ang="0">
                  <a:pos x="106" y="233"/>
                </a:cxn>
                <a:cxn ang="0">
                  <a:pos x="80" y="182"/>
                </a:cxn>
                <a:cxn ang="0">
                  <a:pos x="57" y="131"/>
                </a:cxn>
                <a:cxn ang="0">
                  <a:pos x="34" y="84"/>
                </a:cxn>
                <a:cxn ang="0">
                  <a:pos x="16" y="40"/>
                </a:cxn>
                <a:cxn ang="0">
                  <a:pos x="0" y="0"/>
                </a:cxn>
                <a:cxn ang="0">
                  <a:pos x="1" y="6"/>
                </a:cxn>
                <a:cxn ang="0">
                  <a:pos x="7" y="24"/>
                </a:cxn>
                <a:cxn ang="0">
                  <a:pos x="15" y="55"/>
                </a:cxn>
                <a:cxn ang="0">
                  <a:pos x="26" y="92"/>
                </a:cxn>
                <a:cxn ang="0">
                  <a:pos x="39" y="137"/>
                </a:cxn>
                <a:cxn ang="0">
                  <a:pos x="57" y="191"/>
                </a:cxn>
                <a:cxn ang="0">
                  <a:pos x="74" y="248"/>
                </a:cxn>
                <a:cxn ang="0">
                  <a:pos x="96" y="310"/>
                </a:cxn>
                <a:cxn ang="0">
                  <a:pos x="118" y="373"/>
                </a:cxn>
                <a:cxn ang="0">
                  <a:pos x="143" y="439"/>
                </a:cxn>
                <a:cxn ang="0">
                  <a:pos x="168" y="502"/>
                </a:cxn>
                <a:cxn ang="0">
                  <a:pos x="195" y="565"/>
                </a:cxn>
                <a:cxn ang="0">
                  <a:pos x="222" y="623"/>
                </a:cxn>
                <a:cxn ang="0">
                  <a:pos x="250" y="679"/>
                </a:cxn>
                <a:cxn ang="0">
                  <a:pos x="280" y="728"/>
                </a:cxn>
                <a:cxn ang="0">
                  <a:pos x="308" y="769"/>
                </a:cxn>
                <a:cxn ang="0">
                  <a:pos x="310" y="764"/>
                </a:cxn>
                <a:cxn ang="0">
                  <a:pos x="318" y="750"/>
                </a:cxn>
                <a:cxn ang="0">
                  <a:pos x="329" y="729"/>
                </a:cxn>
                <a:cxn ang="0">
                  <a:pos x="342" y="702"/>
                </a:cxn>
                <a:cxn ang="0">
                  <a:pos x="361" y="671"/>
                </a:cxn>
                <a:cxn ang="0">
                  <a:pos x="379" y="640"/>
                </a:cxn>
                <a:cxn ang="0">
                  <a:pos x="399" y="609"/>
                </a:cxn>
                <a:cxn ang="0">
                  <a:pos x="420" y="579"/>
                </a:cxn>
                <a:cxn ang="0">
                  <a:pos x="406" y="477"/>
                </a:cxn>
              </a:cxnLst>
              <a:rect l="0" t="0" r="r" b="b"/>
              <a:pathLst>
                <a:path w="421" h="770">
                  <a:moveTo>
                    <a:pt x="406" y="477"/>
                  </a:moveTo>
                  <a:lnTo>
                    <a:pt x="378" y="524"/>
                  </a:lnTo>
                  <a:lnTo>
                    <a:pt x="315" y="626"/>
                  </a:lnTo>
                  <a:lnTo>
                    <a:pt x="313" y="621"/>
                  </a:lnTo>
                  <a:lnTo>
                    <a:pt x="305" y="607"/>
                  </a:lnTo>
                  <a:lnTo>
                    <a:pt x="293" y="586"/>
                  </a:lnTo>
                  <a:lnTo>
                    <a:pt x="277" y="556"/>
                  </a:lnTo>
                  <a:lnTo>
                    <a:pt x="257" y="520"/>
                  </a:lnTo>
                  <a:lnTo>
                    <a:pt x="235" y="480"/>
                  </a:lnTo>
                  <a:lnTo>
                    <a:pt x="211" y="436"/>
                  </a:lnTo>
                  <a:lnTo>
                    <a:pt x="186" y="386"/>
                  </a:lnTo>
                  <a:lnTo>
                    <a:pt x="159" y="337"/>
                  </a:lnTo>
                  <a:lnTo>
                    <a:pt x="133" y="284"/>
                  </a:lnTo>
                  <a:lnTo>
                    <a:pt x="106" y="233"/>
                  </a:lnTo>
                  <a:lnTo>
                    <a:pt x="80" y="182"/>
                  </a:lnTo>
                  <a:lnTo>
                    <a:pt x="57" y="131"/>
                  </a:lnTo>
                  <a:lnTo>
                    <a:pt x="34" y="84"/>
                  </a:lnTo>
                  <a:lnTo>
                    <a:pt x="16" y="40"/>
                  </a:lnTo>
                  <a:lnTo>
                    <a:pt x="0" y="0"/>
                  </a:lnTo>
                  <a:lnTo>
                    <a:pt x="1" y="6"/>
                  </a:lnTo>
                  <a:lnTo>
                    <a:pt x="7" y="24"/>
                  </a:lnTo>
                  <a:lnTo>
                    <a:pt x="15" y="55"/>
                  </a:lnTo>
                  <a:lnTo>
                    <a:pt x="26" y="92"/>
                  </a:lnTo>
                  <a:lnTo>
                    <a:pt x="39" y="137"/>
                  </a:lnTo>
                  <a:lnTo>
                    <a:pt x="57" y="191"/>
                  </a:lnTo>
                  <a:lnTo>
                    <a:pt x="74" y="248"/>
                  </a:lnTo>
                  <a:lnTo>
                    <a:pt x="96" y="310"/>
                  </a:lnTo>
                  <a:lnTo>
                    <a:pt x="118" y="373"/>
                  </a:lnTo>
                  <a:lnTo>
                    <a:pt x="143" y="439"/>
                  </a:lnTo>
                  <a:lnTo>
                    <a:pt x="168" y="502"/>
                  </a:lnTo>
                  <a:lnTo>
                    <a:pt x="195" y="565"/>
                  </a:lnTo>
                  <a:lnTo>
                    <a:pt x="222" y="623"/>
                  </a:lnTo>
                  <a:lnTo>
                    <a:pt x="250" y="679"/>
                  </a:lnTo>
                  <a:lnTo>
                    <a:pt x="280" y="728"/>
                  </a:lnTo>
                  <a:lnTo>
                    <a:pt x="308" y="769"/>
                  </a:lnTo>
                  <a:lnTo>
                    <a:pt x="310" y="764"/>
                  </a:lnTo>
                  <a:lnTo>
                    <a:pt x="318" y="750"/>
                  </a:lnTo>
                  <a:lnTo>
                    <a:pt x="329" y="729"/>
                  </a:lnTo>
                  <a:lnTo>
                    <a:pt x="342" y="702"/>
                  </a:lnTo>
                  <a:lnTo>
                    <a:pt x="361" y="671"/>
                  </a:lnTo>
                  <a:lnTo>
                    <a:pt x="379" y="640"/>
                  </a:lnTo>
                  <a:lnTo>
                    <a:pt x="399" y="609"/>
                  </a:lnTo>
                  <a:lnTo>
                    <a:pt x="420" y="579"/>
                  </a:lnTo>
                  <a:lnTo>
                    <a:pt x="406" y="477"/>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53" name="Freeform 9"/>
            <p:cNvSpPr>
              <a:spLocks/>
            </p:cNvSpPr>
            <p:nvPr/>
          </p:nvSpPr>
          <p:spPr bwMode="auto">
            <a:xfrm>
              <a:off x="4647" y="1894"/>
              <a:ext cx="357" cy="405"/>
            </a:xfrm>
            <a:custGeom>
              <a:avLst/>
              <a:gdLst/>
              <a:ahLst/>
              <a:cxnLst>
                <a:cxn ang="0">
                  <a:pos x="356" y="0"/>
                </a:cxn>
                <a:cxn ang="0">
                  <a:pos x="354" y="4"/>
                </a:cxn>
                <a:cxn ang="0">
                  <a:pos x="346" y="12"/>
                </a:cxn>
                <a:cxn ang="0">
                  <a:pos x="334" y="25"/>
                </a:cxn>
                <a:cxn ang="0">
                  <a:pos x="318" y="44"/>
                </a:cxn>
                <a:cxn ang="0">
                  <a:pos x="298" y="64"/>
                </a:cxn>
                <a:cxn ang="0">
                  <a:pos x="276" y="89"/>
                </a:cxn>
                <a:cxn ang="0">
                  <a:pos x="250" y="113"/>
                </a:cxn>
                <a:cxn ang="0">
                  <a:pos x="223" y="137"/>
                </a:cxn>
                <a:cxn ang="0">
                  <a:pos x="195" y="160"/>
                </a:cxn>
                <a:cxn ang="0">
                  <a:pos x="166" y="183"/>
                </a:cxn>
                <a:cxn ang="0">
                  <a:pos x="136" y="203"/>
                </a:cxn>
                <a:cxn ang="0">
                  <a:pos x="106" y="220"/>
                </a:cxn>
                <a:cxn ang="0">
                  <a:pos x="78" y="232"/>
                </a:cxn>
                <a:cxn ang="0">
                  <a:pos x="51" y="239"/>
                </a:cxn>
                <a:cxn ang="0">
                  <a:pos x="25" y="239"/>
                </a:cxn>
                <a:cxn ang="0">
                  <a:pos x="0" y="233"/>
                </a:cxn>
                <a:cxn ang="0">
                  <a:pos x="4" y="238"/>
                </a:cxn>
                <a:cxn ang="0">
                  <a:pos x="12" y="254"/>
                </a:cxn>
                <a:cxn ang="0">
                  <a:pos x="25" y="274"/>
                </a:cxn>
                <a:cxn ang="0">
                  <a:pos x="37" y="301"/>
                </a:cxn>
                <a:cxn ang="0">
                  <a:pos x="48" y="329"/>
                </a:cxn>
                <a:cxn ang="0">
                  <a:pos x="55" y="358"/>
                </a:cxn>
                <a:cxn ang="0">
                  <a:pos x="58" y="383"/>
                </a:cxn>
                <a:cxn ang="0">
                  <a:pos x="52" y="404"/>
                </a:cxn>
                <a:cxn ang="0">
                  <a:pos x="53" y="400"/>
                </a:cxn>
                <a:cxn ang="0">
                  <a:pos x="58" y="391"/>
                </a:cxn>
                <a:cxn ang="0">
                  <a:pos x="63" y="376"/>
                </a:cxn>
                <a:cxn ang="0">
                  <a:pos x="68" y="357"/>
                </a:cxn>
                <a:cxn ang="0">
                  <a:pos x="71" y="335"/>
                </a:cxn>
                <a:cxn ang="0">
                  <a:pos x="71" y="313"/>
                </a:cxn>
                <a:cxn ang="0">
                  <a:pos x="68" y="291"/>
                </a:cxn>
                <a:cxn ang="0">
                  <a:pos x="59" y="272"/>
                </a:cxn>
                <a:cxn ang="0">
                  <a:pos x="62" y="271"/>
                </a:cxn>
                <a:cxn ang="0">
                  <a:pos x="70" y="269"/>
                </a:cxn>
                <a:cxn ang="0">
                  <a:pos x="83" y="266"/>
                </a:cxn>
                <a:cxn ang="0">
                  <a:pos x="99" y="261"/>
                </a:cxn>
                <a:cxn ang="0">
                  <a:pos x="118" y="254"/>
                </a:cxn>
                <a:cxn ang="0">
                  <a:pos x="140" y="244"/>
                </a:cxn>
                <a:cxn ang="0">
                  <a:pos x="166" y="233"/>
                </a:cxn>
                <a:cxn ang="0">
                  <a:pos x="191" y="220"/>
                </a:cxn>
                <a:cxn ang="0">
                  <a:pos x="217" y="201"/>
                </a:cxn>
                <a:cxn ang="0">
                  <a:pos x="243" y="183"/>
                </a:cxn>
                <a:cxn ang="0">
                  <a:pos x="267" y="161"/>
                </a:cxn>
                <a:cxn ang="0">
                  <a:pos x="291" y="136"/>
                </a:cxn>
                <a:cxn ang="0">
                  <a:pos x="313" y="108"/>
                </a:cxn>
                <a:cxn ang="0">
                  <a:pos x="330" y="75"/>
                </a:cxn>
                <a:cxn ang="0">
                  <a:pos x="345" y="39"/>
                </a:cxn>
                <a:cxn ang="0">
                  <a:pos x="356" y="0"/>
                </a:cxn>
              </a:cxnLst>
              <a:rect l="0" t="0" r="r" b="b"/>
              <a:pathLst>
                <a:path w="357" h="405">
                  <a:moveTo>
                    <a:pt x="356" y="0"/>
                  </a:moveTo>
                  <a:lnTo>
                    <a:pt x="354" y="4"/>
                  </a:lnTo>
                  <a:lnTo>
                    <a:pt x="346" y="12"/>
                  </a:lnTo>
                  <a:lnTo>
                    <a:pt x="334" y="25"/>
                  </a:lnTo>
                  <a:lnTo>
                    <a:pt x="318" y="44"/>
                  </a:lnTo>
                  <a:lnTo>
                    <a:pt x="298" y="64"/>
                  </a:lnTo>
                  <a:lnTo>
                    <a:pt x="276" y="89"/>
                  </a:lnTo>
                  <a:lnTo>
                    <a:pt x="250" y="113"/>
                  </a:lnTo>
                  <a:lnTo>
                    <a:pt x="223" y="137"/>
                  </a:lnTo>
                  <a:lnTo>
                    <a:pt x="195" y="160"/>
                  </a:lnTo>
                  <a:lnTo>
                    <a:pt x="166" y="183"/>
                  </a:lnTo>
                  <a:lnTo>
                    <a:pt x="136" y="203"/>
                  </a:lnTo>
                  <a:lnTo>
                    <a:pt x="106" y="220"/>
                  </a:lnTo>
                  <a:lnTo>
                    <a:pt x="78" y="232"/>
                  </a:lnTo>
                  <a:lnTo>
                    <a:pt x="51" y="239"/>
                  </a:lnTo>
                  <a:lnTo>
                    <a:pt x="25" y="239"/>
                  </a:lnTo>
                  <a:lnTo>
                    <a:pt x="0" y="233"/>
                  </a:lnTo>
                  <a:lnTo>
                    <a:pt x="4" y="238"/>
                  </a:lnTo>
                  <a:lnTo>
                    <a:pt x="12" y="254"/>
                  </a:lnTo>
                  <a:lnTo>
                    <a:pt x="25" y="274"/>
                  </a:lnTo>
                  <a:lnTo>
                    <a:pt x="37" y="301"/>
                  </a:lnTo>
                  <a:lnTo>
                    <a:pt x="48" y="329"/>
                  </a:lnTo>
                  <a:lnTo>
                    <a:pt x="55" y="358"/>
                  </a:lnTo>
                  <a:lnTo>
                    <a:pt x="58" y="383"/>
                  </a:lnTo>
                  <a:lnTo>
                    <a:pt x="52" y="404"/>
                  </a:lnTo>
                  <a:lnTo>
                    <a:pt x="53" y="400"/>
                  </a:lnTo>
                  <a:lnTo>
                    <a:pt x="58" y="391"/>
                  </a:lnTo>
                  <a:lnTo>
                    <a:pt x="63" y="376"/>
                  </a:lnTo>
                  <a:lnTo>
                    <a:pt x="68" y="357"/>
                  </a:lnTo>
                  <a:lnTo>
                    <a:pt x="71" y="335"/>
                  </a:lnTo>
                  <a:lnTo>
                    <a:pt x="71" y="313"/>
                  </a:lnTo>
                  <a:lnTo>
                    <a:pt x="68" y="291"/>
                  </a:lnTo>
                  <a:lnTo>
                    <a:pt x="59" y="272"/>
                  </a:lnTo>
                  <a:lnTo>
                    <a:pt x="62" y="271"/>
                  </a:lnTo>
                  <a:lnTo>
                    <a:pt x="70" y="269"/>
                  </a:lnTo>
                  <a:lnTo>
                    <a:pt x="83" y="266"/>
                  </a:lnTo>
                  <a:lnTo>
                    <a:pt x="99" y="261"/>
                  </a:lnTo>
                  <a:lnTo>
                    <a:pt x="118" y="254"/>
                  </a:lnTo>
                  <a:lnTo>
                    <a:pt x="140" y="244"/>
                  </a:lnTo>
                  <a:lnTo>
                    <a:pt x="166" y="233"/>
                  </a:lnTo>
                  <a:lnTo>
                    <a:pt x="191" y="220"/>
                  </a:lnTo>
                  <a:lnTo>
                    <a:pt x="217" y="201"/>
                  </a:lnTo>
                  <a:lnTo>
                    <a:pt x="243" y="183"/>
                  </a:lnTo>
                  <a:lnTo>
                    <a:pt x="267" y="161"/>
                  </a:lnTo>
                  <a:lnTo>
                    <a:pt x="291" y="136"/>
                  </a:lnTo>
                  <a:lnTo>
                    <a:pt x="313" y="108"/>
                  </a:lnTo>
                  <a:lnTo>
                    <a:pt x="330" y="75"/>
                  </a:lnTo>
                  <a:lnTo>
                    <a:pt x="345" y="39"/>
                  </a:lnTo>
                  <a:lnTo>
                    <a:pt x="356" y="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54" name="Freeform 10"/>
            <p:cNvSpPr>
              <a:spLocks/>
            </p:cNvSpPr>
            <p:nvPr/>
          </p:nvSpPr>
          <p:spPr bwMode="auto">
            <a:xfrm>
              <a:off x="4699" y="1936"/>
              <a:ext cx="421" cy="368"/>
            </a:xfrm>
            <a:custGeom>
              <a:avLst/>
              <a:gdLst/>
              <a:ahLst/>
              <a:cxnLst>
                <a:cxn ang="0">
                  <a:pos x="329" y="0"/>
                </a:cxn>
                <a:cxn ang="0">
                  <a:pos x="335" y="64"/>
                </a:cxn>
                <a:cxn ang="0">
                  <a:pos x="420" y="92"/>
                </a:cxn>
                <a:cxn ang="0">
                  <a:pos x="418" y="96"/>
                </a:cxn>
                <a:cxn ang="0">
                  <a:pos x="411" y="106"/>
                </a:cxn>
                <a:cxn ang="0">
                  <a:pos x="400" y="122"/>
                </a:cxn>
                <a:cxn ang="0">
                  <a:pos x="386" y="141"/>
                </a:cxn>
                <a:cxn ang="0">
                  <a:pos x="367" y="164"/>
                </a:cxn>
                <a:cxn ang="0">
                  <a:pos x="344" y="191"/>
                </a:cxn>
                <a:cxn ang="0">
                  <a:pos x="319" y="218"/>
                </a:cxn>
                <a:cxn ang="0">
                  <a:pos x="292" y="245"/>
                </a:cxn>
                <a:cxn ang="0">
                  <a:pos x="261" y="272"/>
                </a:cxn>
                <a:cxn ang="0">
                  <a:pos x="229" y="299"/>
                </a:cxn>
                <a:cxn ang="0">
                  <a:pos x="193" y="322"/>
                </a:cxn>
                <a:cxn ang="0">
                  <a:pos x="158" y="340"/>
                </a:cxn>
                <a:cxn ang="0">
                  <a:pos x="119" y="356"/>
                </a:cxn>
                <a:cxn ang="0">
                  <a:pos x="80" y="365"/>
                </a:cxn>
                <a:cxn ang="0">
                  <a:pos x="41" y="367"/>
                </a:cxn>
                <a:cxn ang="0">
                  <a:pos x="0" y="362"/>
                </a:cxn>
                <a:cxn ang="0">
                  <a:pos x="7" y="358"/>
                </a:cxn>
                <a:cxn ang="0">
                  <a:pos x="25" y="349"/>
                </a:cxn>
                <a:cxn ang="0">
                  <a:pos x="49" y="334"/>
                </a:cxn>
                <a:cxn ang="0">
                  <a:pos x="76" y="318"/>
                </a:cxn>
                <a:cxn ang="0">
                  <a:pos x="103" y="303"/>
                </a:cxn>
                <a:cxn ang="0">
                  <a:pos x="123" y="287"/>
                </a:cxn>
                <a:cxn ang="0">
                  <a:pos x="132" y="277"/>
                </a:cxn>
                <a:cxn ang="0">
                  <a:pos x="127" y="272"/>
                </a:cxn>
                <a:cxn ang="0">
                  <a:pos x="133" y="270"/>
                </a:cxn>
                <a:cxn ang="0">
                  <a:pos x="150" y="261"/>
                </a:cxn>
                <a:cxn ang="0">
                  <a:pos x="174" y="248"/>
                </a:cxn>
                <a:cxn ang="0">
                  <a:pos x="203" y="230"/>
                </a:cxn>
                <a:cxn ang="0">
                  <a:pos x="234" y="209"/>
                </a:cxn>
                <a:cxn ang="0">
                  <a:pos x="262" y="187"/>
                </a:cxn>
                <a:cxn ang="0">
                  <a:pos x="287" y="160"/>
                </a:cxn>
                <a:cxn ang="0">
                  <a:pos x="303" y="135"/>
                </a:cxn>
                <a:cxn ang="0">
                  <a:pos x="269" y="106"/>
                </a:cxn>
                <a:cxn ang="0">
                  <a:pos x="270" y="106"/>
                </a:cxn>
                <a:cxn ang="0">
                  <a:pos x="271" y="103"/>
                </a:cxn>
                <a:cxn ang="0">
                  <a:pos x="275" y="100"/>
                </a:cxn>
                <a:cxn ang="0">
                  <a:pos x="281" y="91"/>
                </a:cxn>
                <a:cxn ang="0">
                  <a:pos x="289" y="79"/>
                </a:cxn>
                <a:cxn ang="0">
                  <a:pos x="299" y="60"/>
                </a:cxn>
                <a:cxn ang="0">
                  <a:pos x="313" y="34"/>
                </a:cxn>
                <a:cxn ang="0">
                  <a:pos x="329" y="0"/>
                </a:cxn>
              </a:cxnLst>
              <a:rect l="0" t="0" r="r" b="b"/>
              <a:pathLst>
                <a:path w="421" h="368">
                  <a:moveTo>
                    <a:pt x="329" y="0"/>
                  </a:moveTo>
                  <a:lnTo>
                    <a:pt x="335" y="64"/>
                  </a:lnTo>
                  <a:lnTo>
                    <a:pt x="420" y="92"/>
                  </a:lnTo>
                  <a:lnTo>
                    <a:pt x="418" y="96"/>
                  </a:lnTo>
                  <a:lnTo>
                    <a:pt x="411" y="106"/>
                  </a:lnTo>
                  <a:lnTo>
                    <a:pt x="400" y="122"/>
                  </a:lnTo>
                  <a:lnTo>
                    <a:pt x="386" y="141"/>
                  </a:lnTo>
                  <a:lnTo>
                    <a:pt x="367" y="164"/>
                  </a:lnTo>
                  <a:lnTo>
                    <a:pt x="344" y="191"/>
                  </a:lnTo>
                  <a:lnTo>
                    <a:pt x="319" y="218"/>
                  </a:lnTo>
                  <a:lnTo>
                    <a:pt x="292" y="245"/>
                  </a:lnTo>
                  <a:lnTo>
                    <a:pt x="261" y="272"/>
                  </a:lnTo>
                  <a:lnTo>
                    <a:pt x="229" y="299"/>
                  </a:lnTo>
                  <a:lnTo>
                    <a:pt x="193" y="322"/>
                  </a:lnTo>
                  <a:lnTo>
                    <a:pt x="158" y="340"/>
                  </a:lnTo>
                  <a:lnTo>
                    <a:pt x="119" y="356"/>
                  </a:lnTo>
                  <a:lnTo>
                    <a:pt x="80" y="365"/>
                  </a:lnTo>
                  <a:lnTo>
                    <a:pt x="41" y="367"/>
                  </a:lnTo>
                  <a:lnTo>
                    <a:pt x="0" y="362"/>
                  </a:lnTo>
                  <a:lnTo>
                    <a:pt x="7" y="358"/>
                  </a:lnTo>
                  <a:lnTo>
                    <a:pt x="25" y="349"/>
                  </a:lnTo>
                  <a:lnTo>
                    <a:pt x="49" y="334"/>
                  </a:lnTo>
                  <a:lnTo>
                    <a:pt x="76" y="318"/>
                  </a:lnTo>
                  <a:lnTo>
                    <a:pt x="103" y="303"/>
                  </a:lnTo>
                  <a:lnTo>
                    <a:pt x="123" y="287"/>
                  </a:lnTo>
                  <a:lnTo>
                    <a:pt x="132" y="277"/>
                  </a:lnTo>
                  <a:lnTo>
                    <a:pt x="127" y="272"/>
                  </a:lnTo>
                  <a:lnTo>
                    <a:pt x="133" y="270"/>
                  </a:lnTo>
                  <a:lnTo>
                    <a:pt x="150" y="261"/>
                  </a:lnTo>
                  <a:lnTo>
                    <a:pt x="174" y="248"/>
                  </a:lnTo>
                  <a:lnTo>
                    <a:pt x="203" y="230"/>
                  </a:lnTo>
                  <a:lnTo>
                    <a:pt x="234" y="209"/>
                  </a:lnTo>
                  <a:lnTo>
                    <a:pt x="262" y="187"/>
                  </a:lnTo>
                  <a:lnTo>
                    <a:pt x="287" y="160"/>
                  </a:lnTo>
                  <a:lnTo>
                    <a:pt x="303" y="135"/>
                  </a:lnTo>
                  <a:lnTo>
                    <a:pt x="269" y="106"/>
                  </a:lnTo>
                  <a:lnTo>
                    <a:pt x="270" y="106"/>
                  </a:lnTo>
                  <a:lnTo>
                    <a:pt x="271" y="103"/>
                  </a:lnTo>
                  <a:lnTo>
                    <a:pt x="275" y="100"/>
                  </a:lnTo>
                  <a:lnTo>
                    <a:pt x="281" y="91"/>
                  </a:lnTo>
                  <a:lnTo>
                    <a:pt x="289" y="79"/>
                  </a:lnTo>
                  <a:lnTo>
                    <a:pt x="299" y="60"/>
                  </a:lnTo>
                  <a:lnTo>
                    <a:pt x="313" y="34"/>
                  </a:lnTo>
                  <a:lnTo>
                    <a:pt x="329" y="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55" name="Freeform 11"/>
            <p:cNvSpPr>
              <a:spLocks/>
            </p:cNvSpPr>
            <p:nvPr/>
          </p:nvSpPr>
          <p:spPr bwMode="auto">
            <a:xfrm>
              <a:off x="3966" y="1860"/>
              <a:ext cx="101" cy="376"/>
            </a:xfrm>
            <a:custGeom>
              <a:avLst/>
              <a:gdLst/>
              <a:ahLst/>
              <a:cxnLst>
                <a:cxn ang="0">
                  <a:pos x="100" y="0"/>
                </a:cxn>
                <a:cxn ang="0">
                  <a:pos x="98" y="11"/>
                </a:cxn>
                <a:cxn ang="0">
                  <a:pos x="90" y="42"/>
                </a:cxn>
                <a:cxn ang="0">
                  <a:pos x="81" y="86"/>
                </a:cxn>
                <a:cxn ang="0">
                  <a:pos x="73" y="140"/>
                </a:cxn>
                <a:cxn ang="0">
                  <a:pos x="67" y="195"/>
                </a:cxn>
                <a:cxn ang="0">
                  <a:pos x="65" y="248"/>
                </a:cxn>
                <a:cxn ang="0">
                  <a:pos x="72" y="291"/>
                </a:cxn>
                <a:cxn ang="0">
                  <a:pos x="86" y="320"/>
                </a:cxn>
                <a:cxn ang="0">
                  <a:pos x="83" y="322"/>
                </a:cxn>
                <a:cxn ang="0">
                  <a:pos x="75" y="323"/>
                </a:cxn>
                <a:cxn ang="0">
                  <a:pos x="63" y="326"/>
                </a:cxn>
                <a:cxn ang="0">
                  <a:pos x="49" y="333"/>
                </a:cxn>
                <a:cxn ang="0">
                  <a:pos x="35" y="340"/>
                </a:cxn>
                <a:cxn ang="0">
                  <a:pos x="22" y="348"/>
                </a:cxn>
                <a:cxn ang="0">
                  <a:pos x="14" y="360"/>
                </a:cxn>
                <a:cxn ang="0">
                  <a:pos x="10" y="375"/>
                </a:cxn>
                <a:cxn ang="0">
                  <a:pos x="9" y="374"/>
                </a:cxn>
                <a:cxn ang="0">
                  <a:pos x="5" y="368"/>
                </a:cxn>
                <a:cxn ang="0">
                  <a:pos x="2" y="360"/>
                </a:cxn>
                <a:cxn ang="0">
                  <a:pos x="0" y="351"/>
                </a:cxn>
                <a:cxn ang="0">
                  <a:pos x="0" y="341"/>
                </a:cxn>
                <a:cxn ang="0">
                  <a:pos x="4" y="329"/>
                </a:cxn>
                <a:cxn ang="0">
                  <a:pos x="12" y="318"/>
                </a:cxn>
                <a:cxn ang="0">
                  <a:pos x="28" y="307"/>
                </a:cxn>
                <a:cxn ang="0">
                  <a:pos x="26" y="301"/>
                </a:cxn>
                <a:cxn ang="0">
                  <a:pos x="22" y="282"/>
                </a:cxn>
                <a:cxn ang="0">
                  <a:pos x="19" y="252"/>
                </a:cxn>
                <a:cxn ang="0">
                  <a:pos x="19" y="214"/>
                </a:cxn>
                <a:cxn ang="0">
                  <a:pos x="23" y="167"/>
                </a:cxn>
                <a:cxn ang="0">
                  <a:pos x="37" y="115"/>
                </a:cxn>
                <a:cxn ang="0">
                  <a:pos x="63" y="58"/>
                </a:cxn>
                <a:cxn ang="0">
                  <a:pos x="100" y="0"/>
                </a:cxn>
              </a:cxnLst>
              <a:rect l="0" t="0" r="r" b="b"/>
              <a:pathLst>
                <a:path w="101" h="376">
                  <a:moveTo>
                    <a:pt x="100" y="0"/>
                  </a:moveTo>
                  <a:lnTo>
                    <a:pt x="98" y="11"/>
                  </a:lnTo>
                  <a:lnTo>
                    <a:pt x="90" y="42"/>
                  </a:lnTo>
                  <a:lnTo>
                    <a:pt x="81" y="86"/>
                  </a:lnTo>
                  <a:lnTo>
                    <a:pt x="73" y="140"/>
                  </a:lnTo>
                  <a:lnTo>
                    <a:pt x="67" y="195"/>
                  </a:lnTo>
                  <a:lnTo>
                    <a:pt x="65" y="248"/>
                  </a:lnTo>
                  <a:lnTo>
                    <a:pt x="72" y="291"/>
                  </a:lnTo>
                  <a:lnTo>
                    <a:pt x="86" y="320"/>
                  </a:lnTo>
                  <a:lnTo>
                    <a:pt x="83" y="322"/>
                  </a:lnTo>
                  <a:lnTo>
                    <a:pt x="75" y="323"/>
                  </a:lnTo>
                  <a:lnTo>
                    <a:pt x="63" y="326"/>
                  </a:lnTo>
                  <a:lnTo>
                    <a:pt x="49" y="333"/>
                  </a:lnTo>
                  <a:lnTo>
                    <a:pt x="35" y="340"/>
                  </a:lnTo>
                  <a:lnTo>
                    <a:pt x="22" y="348"/>
                  </a:lnTo>
                  <a:lnTo>
                    <a:pt x="14" y="360"/>
                  </a:lnTo>
                  <a:lnTo>
                    <a:pt x="10" y="375"/>
                  </a:lnTo>
                  <a:lnTo>
                    <a:pt x="9" y="374"/>
                  </a:lnTo>
                  <a:lnTo>
                    <a:pt x="5" y="368"/>
                  </a:lnTo>
                  <a:lnTo>
                    <a:pt x="2" y="360"/>
                  </a:lnTo>
                  <a:lnTo>
                    <a:pt x="0" y="351"/>
                  </a:lnTo>
                  <a:lnTo>
                    <a:pt x="0" y="341"/>
                  </a:lnTo>
                  <a:lnTo>
                    <a:pt x="4" y="329"/>
                  </a:lnTo>
                  <a:lnTo>
                    <a:pt x="12" y="318"/>
                  </a:lnTo>
                  <a:lnTo>
                    <a:pt x="28" y="307"/>
                  </a:lnTo>
                  <a:lnTo>
                    <a:pt x="26" y="301"/>
                  </a:lnTo>
                  <a:lnTo>
                    <a:pt x="22" y="282"/>
                  </a:lnTo>
                  <a:lnTo>
                    <a:pt x="19" y="252"/>
                  </a:lnTo>
                  <a:lnTo>
                    <a:pt x="19" y="214"/>
                  </a:lnTo>
                  <a:lnTo>
                    <a:pt x="23" y="167"/>
                  </a:lnTo>
                  <a:lnTo>
                    <a:pt x="37" y="115"/>
                  </a:lnTo>
                  <a:lnTo>
                    <a:pt x="63" y="58"/>
                  </a:lnTo>
                  <a:lnTo>
                    <a:pt x="100" y="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56" name="Freeform 12"/>
            <p:cNvSpPr>
              <a:spLocks/>
            </p:cNvSpPr>
            <p:nvPr/>
          </p:nvSpPr>
          <p:spPr bwMode="auto">
            <a:xfrm>
              <a:off x="3813" y="1846"/>
              <a:ext cx="218" cy="401"/>
            </a:xfrm>
            <a:custGeom>
              <a:avLst/>
              <a:gdLst/>
              <a:ahLst/>
              <a:cxnLst>
                <a:cxn ang="0">
                  <a:pos x="217" y="0"/>
                </a:cxn>
                <a:cxn ang="0">
                  <a:pos x="215" y="4"/>
                </a:cxn>
                <a:cxn ang="0">
                  <a:pos x="206" y="15"/>
                </a:cxn>
                <a:cxn ang="0">
                  <a:pos x="194" y="30"/>
                </a:cxn>
                <a:cxn ang="0">
                  <a:pos x="178" y="46"/>
                </a:cxn>
                <a:cxn ang="0">
                  <a:pos x="159" y="62"/>
                </a:cxn>
                <a:cxn ang="0">
                  <a:pos x="139" y="75"/>
                </a:cxn>
                <a:cxn ang="0">
                  <a:pos x="120" y="81"/>
                </a:cxn>
                <a:cxn ang="0">
                  <a:pos x="99" y="79"/>
                </a:cxn>
                <a:cxn ang="0">
                  <a:pos x="89" y="75"/>
                </a:cxn>
                <a:cxn ang="0">
                  <a:pos x="83" y="71"/>
                </a:cxn>
                <a:cxn ang="0">
                  <a:pos x="76" y="67"/>
                </a:cxn>
                <a:cxn ang="0">
                  <a:pos x="72" y="62"/>
                </a:cxn>
                <a:cxn ang="0">
                  <a:pos x="62" y="58"/>
                </a:cxn>
                <a:cxn ang="0">
                  <a:pos x="49" y="56"/>
                </a:cxn>
                <a:cxn ang="0">
                  <a:pos x="31" y="53"/>
                </a:cxn>
                <a:cxn ang="0">
                  <a:pos x="5" y="52"/>
                </a:cxn>
                <a:cxn ang="0">
                  <a:pos x="4" y="63"/>
                </a:cxn>
                <a:cxn ang="0">
                  <a:pos x="1" y="92"/>
                </a:cxn>
                <a:cxn ang="0">
                  <a:pos x="0" y="137"/>
                </a:cxn>
                <a:cxn ang="0">
                  <a:pos x="2" y="191"/>
                </a:cxn>
                <a:cxn ang="0">
                  <a:pos x="10" y="248"/>
                </a:cxn>
                <a:cxn ang="0">
                  <a:pos x="27" y="305"/>
                </a:cxn>
                <a:cxn ang="0">
                  <a:pos x="55" y="357"/>
                </a:cxn>
                <a:cxn ang="0">
                  <a:pos x="97" y="400"/>
                </a:cxn>
                <a:cxn ang="0">
                  <a:pos x="121" y="353"/>
                </a:cxn>
                <a:cxn ang="0">
                  <a:pos x="117" y="345"/>
                </a:cxn>
                <a:cxn ang="0">
                  <a:pos x="110" y="327"/>
                </a:cxn>
                <a:cxn ang="0">
                  <a:pos x="99" y="300"/>
                </a:cxn>
                <a:cxn ang="0">
                  <a:pos x="86" y="267"/>
                </a:cxn>
                <a:cxn ang="0">
                  <a:pos x="75" y="230"/>
                </a:cxn>
                <a:cxn ang="0">
                  <a:pos x="67" y="193"/>
                </a:cxn>
                <a:cxn ang="0">
                  <a:pos x="63" y="159"/>
                </a:cxn>
                <a:cxn ang="0">
                  <a:pos x="65" y="130"/>
                </a:cxn>
                <a:cxn ang="0">
                  <a:pos x="118" y="175"/>
                </a:cxn>
                <a:cxn ang="0">
                  <a:pos x="122" y="170"/>
                </a:cxn>
                <a:cxn ang="0">
                  <a:pos x="129" y="158"/>
                </a:cxn>
                <a:cxn ang="0">
                  <a:pos x="142" y="139"/>
                </a:cxn>
                <a:cxn ang="0">
                  <a:pos x="158" y="114"/>
                </a:cxn>
                <a:cxn ang="0">
                  <a:pos x="174" y="86"/>
                </a:cxn>
                <a:cxn ang="0">
                  <a:pos x="190" y="57"/>
                </a:cxn>
                <a:cxn ang="0">
                  <a:pos x="206" y="28"/>
                </a:cxn>
                <a:cxn ang="0">
                  <a:pos x="217" y="0"/>
                </a:cxn>
              </a:cxnLst>
              <a:rect l="0" t="0" r="r" b="b"/>
              <a:pathLst>
                <a:path w="218" h="401">
                  <a:moveTo>
                    <a:pt x="217" y="0"/>
                  </a:moveTo>
                  <a:lnTo>
                    <a:pt x="215" y="4"/>
                  </a:lnTo>
                  <a:lnTo>
                    <a:pt x="206" y="15"/>
                  </a:lnTo>
                  <a:lnTo>
                    <a:pt x="194" y="30"/>
                  </a:lnTo>
                  <a:lnTo>
                    <a:pt x="178" y="46"/>
                  </a:lnTo>
                  <a:lnTo>
                    <a:pt x="159" y="62"/>
                  </a:lnTo>
                  <a:lnTo>
                    <a:pt x="139" y="75"/>
                  </a:lnTo>
                  <a:lnTo>
                    <a:pt x="120" y="81"/>
                  </a:lnTo>
                  <a:lnTo>
                    <a:pt x="99" y="79"/>
                  </a:lnTo>
                  <a:lnTo>
                    <a:pt x="89" y="75"/>
                  </a:lnTo>
                  <a:lnTo>
                    <a:pt x="83" y="71"/>
                  </a:lnTo>
                  <a:lnTo>
                    <a:pt x="76" y="67"/>
                  </a:lnTo>
                  <a:lnTo>
                    <a:pt x="72" y="62"/>
                  </a:lnTo>
                  <a:lnTo>
                    <a:pt x="62" y="58"/>
                  </a:lnTo>
                  <a:lnTo>
                    <a:pt x="49" y="56"/>
                  </a:lnTo>
                  <a:lnTo>
                    <a:pt x="31" y="53"/>
                  </a:lnTo>
                  <a:lnTo>
                    <a:pt x="5" y="52"/>
                  </a:lnTo>
                  <a:lnTo>
                    <a:pt x="4" y="63"/>
                  </a:lnTo>
                  <a:lnTo>
                    <a:pt x="1" y="92"/>
                  </a:lnTo>
                  <a:lnTo>
                    <a:pt x="0" y="137"/>
                  </a:lnTo>
                  <a:lnTo>
                    <a:pt x="2" y="191"/>
                  </a:lnTo>
                  <a:lnTo>
                    <a:pt x="10" y="248"/>
                  </a:lnTo>
                  <a:lnTo>
                    <a:pt x="27" y="305"/>
                  </a:lnTo>
                  <a:lnTo>
                    <a:pt x="55" y="357"/>
                  </a:lnTo>
                  <a:lnTo>
                    <a:pt x="97" y="400"/>
                  </a:lnTo>
                  <a:lnTo>
                    <a:pt x="121" y="353"/>
                  </a:lnTo>
                  <a:lnTo>
                    <a:pt x="117" y="345"/>
                  </a:lnTo>
                  <a:lnTo>
                    <a:pt x="110" y="327"/>
                  </a:lnTo>
                  <a:lnTo>
                    <a:pt x="99" y="300"/>
                  </a:lnTo>
                  <a:lnTo>
                    <a:pt x="86" y="267"/>
                  </a:lnTo>
                  <a:lnTo>
                    <a:pt x="75" y="230"/>
                  </a:lnTo>
                  <a:lnTo>
                    <a:pt x="67" y="193"/>
                  </a:lnTo>
                  <a:lnTo>
                    <a:pt x="63" y="159"/>
                  </a:lnTo>
                  <a:lnTo>
                    <a:pt x="65" y="130"/>
                  </a:lnTo>
                  <a:lnTo>
                    <a:pt x="118" y="175"/>
                  </a:lnTo>
                  <a:lnTo>
                    <a:pt x="122" y="170"/>
                  </a:lnTo>
                  <a:lnTo>
                    <a:pt x="129" y="158"/>
                  </a:lnTo>
                  <a:lnTo>
                    <a:pt x="142" y="139"/>
                  </a:lnTo>
                  <a:lnTo>
                    <a:pt x="158" y="114"/>
                  </a:lnTo>
                  <a:lnTo>
                    <a:pt x="174" y="86"/>
                  </a:lnTo>
                  <a:lnTo>
                    <a:pt x="190" y="57"/>
                  </a:lnTo>
                  <a:lnTo>
                    <a:pt x="206" y="28"/>
                  </a:lnTo>
                  <a:lnTo>
                    <a:pt x="217" y="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57" name="Freeform 13"/>
            <p:cNvSpPr>
              <a:spLocks/>
            </p:cNvSpPr>
            <p:nvPr/>
          </p:nvSpPr>
          <p:spPr bwMode="auto">
            <a:xfrm>
              <a:off x="3750" y="2736"/>
              <a:ext cx="410" cy="325"/>
            </a:xfrm>
            <a:custGeom>
              <a:avLst/>
              <a:gdLst/>
              <a:ahLst/>
              <a:cxnLst>
                <a:cxn ang="0">
                  <a:pos x="177" y="61"/>
                </a:cxn>
                <a:cxn ang="0">
                  <a:pos x="190" y="62"/>
                </a:cxn>
                <a:cxn ang="0">
                  <a:pos x="211" y="62"/>
                </a:cxn>
                <a:cxn ang="0">
                  <a:pos x="239" y="61"/>
                </a:cxn>
                <a:cxn ang="0">
                  <a:pos x="275" y="57"/>
                </a:cxn>
                <a:cxn ang="0">
                  <a:pos x="313" y="49"/>
                </a:cxn>
                <a:cxn ang="0">
                  <a:pos x="351" y="35"/>
                </a:cxn>
                <a:cxn ang="0">
                  <a:pos x="389" y="15"/>
                </a:cxn>
                <a:cxn ang="0">
                  <a:pos x="407" y="2"/>
                </a:cxn>
                <a:cxn ang="0">
                  <a:pos x="387" y="24"/>
                </a:cxn>
                <a:cxn ang="0">
                  <a:pos x="355" y="61"/>
                </a:cxn>
                <a:cxn ang="0">
                  <a:pos x="314" y="107"/>
                </a:cxn>
                <a:cxn ang="0">
                  <a:pos x="272" y="160"/>
                </a:cxn>
                <a:cxn ang="0">
                  <a:pos x="232" y="215"/>
                </a:cxn>
                <a:cxn ang="0">
                  <a:pos x="201" y="265"/>
                </a:cxn>
                <a:cxn ang="0">
                  <a:pos x="184" y="308"/>
                </a:cxn>
                <a:cxn ang="0">
                  <a:pos x="179" y="323"/>
                </a:cxn>
                <a:cxn ang="0">
                  <a:pos x="156" y="316"/>
                </a:cxn>
                <a:cxn ang="0">
                  <a:pos x="124" y="300"/>
                </a:cxn>
                <a:cxn ang="0">
                  <a:pos x="102" y="272"/>
                </a:cxn>
                <a:cxn ang="0">
                  <a:pos x="95" y="252"/>
                </a:cxn>
                <a:cxn ang="0">
                  <a:pos x="74" y="257"/>
                </a:cxn>
                <a:cxn ang="0">
                  <a:pos x="47" y="273"/>
                </a:cxn>
                <a:cxn ang="0">
                  <a:pos x="27" y="301"/>
                </a:cxn>
                <a:cxn ang="0">
                  <a:pos x="25" y="320"/>
                </a:cxn>
                <a:cxn ang="0">
                  <a:pos x="17" y="307"/>
                </a:cxn>
                <a:cxn ang="0">
                  <a:pos x="7" y="282"/>
                </a:cxn>
                <a:cxn ang="0">
                  <a:pos x="0" y="246"/>
                </a:cxn>
                <a:cxn ang="0">
                  <a:pos x="1" y="204"/>
                </a:cxn>
                <a:cxn ang="0">
                  <a:pos x="18" y="157"/>
                </a:cxn>
                <a:cxn ang="0">
                  <a:pos x="52" y="103"/>
                </a:cxn>
                <a:cxn ang="0">
                  <a:pos x="110" y="50"/>
                </a:cxn>
                <a:cxn ang="0">
                  <a:pos x="147" y="27"/>
                </a:cxn>
                <a:cxn ang="0">
                  <a:pos x="121" y="62"/>
                </a:cxn>
                <a:cxn ang="0">
                  <a:pos x="87" y="115"/>
                </a:cxn>
                <a:cxn ang="0">
                  <a:pos x="62" y="174"/>
                </a:cxn>
                <a:cxn ang="0">
                  <a:pos x="117" y="166"/>
                </a:cxn>
                <a:cxn ang="0">
                  <a:pos x="152" y="245"/>
                </a:cxn>
                <a:cxn ang="0">
                  <a:pos x="174" y="216"/>
                </a:cxn>
                <a:cxn ang="0">
                  <a:pos x="203" y="167"/>
                </a:cxn>
                <a:cxn ang="0">
                  <a:pos x="228" y="115"/>
                </a:cxn>
                <a:cxn ang="0">
                  <a:pos x="176" y="61"/>
                </a:cxn>
              </a:cxnLst>
              <a:rect l="0" t="0" r="r" b="b"/>
              <a:pathLst>
                <a:path w="410" h="325">
                  <a:moveTo>
                    <a:pt x="176" y="61"/>
                  </a:moveTo>
                  <a:lnTo>
                    <a:pt x="177" y="61"/>
                  </a:lnTo>
                  <a:lnTo>
                    <a:pt x="182" y="61"/>
                  </a:lnTo>
                  <a:lnTo>
                    <a:pt x="190" y="62"/>
                  </a:lnTo>
                  <a:lnTo>
                    <a:pt x="198" y="62"/>
                  </a:lnTo>
                  <a:lnTo>
                    <a:pt x="211" y="62"/>
                  </a:lnTo>
                  <a:lnTo>
                    <a:pt x="224" y="62"/>
                  </a:lnTo>
                  <a:lnTo>
                    <a:pt x="239" y="61"/>
                  </a:lnTo>
                  <a:lnTo>
                    <a:pt x="256" y="59"/>
                  </a:lnTo>
                  <a:lnTo>
                    <a:pt x="275" y="57"/>
                  </a:lnTo>
                  <a:lnTo>
                    <a:pt x="293" y="53"/>
                  </a:lnTo>
                  <a:lnTo>
                    <a:pt x="313" y="49"/>
                  </a:lnTo>
                  <a:lnTo>
                    <a:pt x="331" y="42"/>
                  </a:lnTo>
                  <a:lnTo>
                    <a:pt x="351" y="35"/>
                  </a:lnTo>
                  <a:lnTo>
                    <a:pt x="371" y="25"/>
                  </a:lnTo>
                  <a:lnTo>
                    <a:pt x="389" y="15"/>
                  </a:lnTo>
                  <a:lnTo>
                    <a:pt x="409" y="0"/>
                  </a:lnTo>
                  <a:lnTo>
                    <a:pt x="407" y="2"/>
                  </a:lnTo>
                  <a:lnTo>
                    <a:pt x="399" y="12"/>
                  </a:lnTo>
                  <a:lnTo>
                    <a:pt x="387" y="24"/>
                  </a:lnTo>
                  <a:lnTo>
                    <a:pt x="372" y="40"/>
                  </a:lnTo>
                  <a:lnTo>
                    <a:pt x="355" y="61"/>
                  </a:lnTo>
                  <a:lnTo>
                    <a:pt x="335" y="83"/>
                  </a:lnTo>
                  <a:lnTo>
                    <a:pt x="314" y="107"/>
                  </a:lnTo>
                  <a:lnTo>
                    <a:pt x="293" y="132"/>
                  </a:lnTo>
                  <a:lnTo>
                    <a:pt x="272" y="160"/>
                  </a:lnTo>
                  <a:lnTo>
                    <a:pt x="250" y="188"/>
                  </a:lnTo>
                  <a:lnTo>
                    <a:pt x="232" y="215"/>
                  </a:lnTo>
                  <a:lnTo>
                    <a:pt x="214" y="240"/>
                  </a:lnTo>
                  <a:lnTo>
                    <a:pt x="201" y="265"/>
                  </a:lnTo>
                  <a:lnTo>
                    <a:pt x="190" y="289"/>
                  </a:lnTo>
                  <a:lnTo>
                    <a:pt x="184" y="308"/>
                  </a:lnTo>
                  <a:lnTo>
                    <a:pt x="182" y="324"/>
                  </a:lnTo>
                  <a:lnTo>
                    <a:pt x="179" y="323"/>
                  </a:lnTo>
                  <a:lnTo>
                    <a:pt x="170" y="320"/>
                  </a:lnTo>
                  <a:lnTo>
                    <a:pt x="156" y="316"/>
                  </a:lnTo>
                  <a:lnTo>
                    <a:pt x="142" y="308"/>
                  </a:lnTo>
                  <a:lnTo>
                    <a:pt x="124" y="300"/>
                  </a:lnTo>
                  <a:lnTo>
                    <a:pt x="111" y="288"/>
                  </a:lnTo>
                  <a:lnTo>
                    <a:pt x="102" y="272"/>
                  </a:lnTo>
                  <a:lnTo>
                    <a:pt x="99" y="252"/>
                  </a:lnTo>
                  <a:lnTo>
                    <a:pt x="95" y="252"/>
                  </a:lnTo>
                  <a:lnTo>
                    <a:pt x="86" y="255"/>
                  </a:lnTo>
                  <a:lnTo>
                    <a:pt x="74" y="257"/>
                  </a:lnTo>
                  <a:lnTo>
                    <a:pt x="60" y="263"/>
                  </a:lnTo>
                  <a:lnTo>
                    <a:pt x="47" y="273"/>
                  </a:lnTo>
                  <a:lnTo>
                    <a:pt x="36" y="285"/>
                  </a:lnTo>
                  <a:lnTo>
                    <a:pt x="27" y="301"/>
                  </a:lnTo>
                  <a:lnTo>
                    <a:pt x="26" y="322"/>
                  </a:lnTo>
                  <a:lnTo>
                    <a:pt x="25" y="320"/>
                  </a:lnTo>
                  <a:lnTo>
                    <a:pt x="22" y="314"/>
                  </a:lnTo>
                  <a:lnTo>
                    <a:pt x="17" y="307"/>
                  </a:lnTo>
                  <a:lnTo>
                    <a:pt x="12" y="296"/>
                  </a:lnTo>
                  <a:lnTo>
                    <a:pt x="7" y="282"/>
                  </a:lnTo>
                  <a:lnTo>
                    <a:pt x="4" y="265"/>
                  </a:lnTo>
                  <a:lnTo>
                    <a:pt x="0" y="246"/>
                  </a:lnTo>
                  <a:lnTo>
                    <a:pt x="0" y="226"/>
                  </a:lnTo>
                  <a:lnTo>
                    <a:pt x="1" y="204"/>
                  </a:lnTo>
                  <a:lnTo>
                    <a:pt x="9" y="181"/>
                  </a:lnTo>
                  <a:lnTo>
                    <a:pt x="18" y="157"/>
                  </a:lnTo>
                  <a:lnTo>
                    <a:pt x="32" y="130"/>
                  </a:lnTo>
                  <a:lnTo>
                    <a:pt x="52" y="103"/>
                  </a:lnTo>
                  <a:lnTo>
                    <a:pt x="78" y="76"/>
                  </a:lnTo>
                  <a:lnTo>
                    <a:pt x="110" y="50"/>
                  </a:lnTo>
                  <a:lnTo>
                    <a:pt x="150" y="22"/>
                  </a:lnTo>
                  <a:lnTo>
                    <a:pt x="147" y="27"/>
                  </a:lnTo>
                  <a:lnTo>
                    <a:pt x="137" y="41"/>
                  </a:lnTo>
                  <a:lnTo>
                    <a:pt x="121" y="62"/>
                  </a:lnTo>
                  <a:lnTo>
                    <a:pt x="103" y="87"/>
                  </a:lnTo>
                  <a:lnTo>
                    <a:pt x="87" y="115"/>
                  </a:lnTo>
                  <a:lnTo>
                    <a:pt x="73" y="146"/>
                  </a:lnTo>
                  <a:lnTo>
                    <a:pt x="62" y="174"/>
                  </a:lnTo>
                  <a:lnTo>
                    <a:pt x="57" y="198"/>
                  </a:lnTo>
                  <a:lnTo>
                    <a:pt x="117" y="166"/>
                  </a:lnTo>
                  <a:lnTo>
                    <a:pt x="148" y="250"/>
                  </a:lnTo>
                  <a:lnTo>
                    <a:pt x="152" y="245"/>
                  </a:lnTo>
                  <a:lnTo>
                    <a:pt x="160" y="233"/>
                  </a:lnTo>
                  <a:lnTo>
                    <a:pt x="174" y="216"/>
                  </a:lnTo>
                  <a:lnTo>
                    <a:pt x="188" y="193"/>
                  </a:lnTo>
                  <a:lnTo>
                    <a:pt x="203" y="167"/>
                  </a:lnTo>
                  <a:lnTo>
                    <a:pt x="218" y="142"/>
                  </a:lnTo>
                  <a:lnTo>
                    <a:pt x="228" y="115"/>
                  </a:lnTo>
                  <a:lnTo>
                    <a:pt x="234" y="92"/>
                  </a:lnTo>
                  <a:lnTo>
                    <a:pt x="176" y="61"/>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58" name="Freeform 14"/>
            <p:cNvSpPr>
              <a:spLocks/>
            </p:cNvSpPr>
            <p:nvPr/>
          </p:nvSpPr>
          <p:spPr bwMode="auto">
            <a:xfrm>
              <a:off x="3528" y="2529"/>
              <a:ext cx="340" cy="307"/>
            </a:xfrm>
            <a:custGeom>
              <a:avLst/>
              <a:gdLst/>
              <a:ahLst/>
              <a:cxnLst>
                <a:cxn ang="0">
                  <a:pos x="269" y="243"/>
                </a:cxn>
                <a:cxn ang="0">
                  <a:pos x="267" y="239"/>
                </a:cxn>
                <a:cxn ang="0">
                  <a:pos x="259" y="231"/>
                </a:cxn>
                <a:cxn ang="0">
                  <a:pos x="248" y="220"/>
                </a:cxn>
                <a:cxn ang="0">
                  <a:pos x="232" y="206"/>
                </a:cxn>
                <a:cxn ang="0">
                  <a:pos x="214" y="197"/>
                </a:cxn>
                <a:cxn ang="0">
                  <a:pos x="194" y="189"/>
                </a:cxn>
                <a:cxn ang="0">
                  <a:pos x="172" y="189"/>
                </a:cxn>
                <a:cxn ang="0">
                  <a:pos x="150" y="197"/>
                </a:cxn>
                <a:cxn ang="0">
                  <a:pos x="156" y="188"/>
                </a:cxn>
                <a:cxn ang="0">
                  <a:pos x="174" y="168"/>
                </a:cxn>
                <a:cxn ang="0">
                  <a:pos x="200" y="138"/>
                </a:cxn>
                <a:cxn ang="0">
                  <a:pos x="232" y="106"/>
                </a:cxn>
                <a:cxn ang="0">
                  <a:pos x="264" y="73"/>
                </a:cxn>
                <a:cxn ang="0">
                  <a:pos x="295" y="45"/>
                </a:cxn>
                <a:cxn ang="0">
                  <a:pos x="321" y="28"/>
                </a:cxn>
                <a:cxn ang="0">
                  <a:pos x="339" y="24"/>
                </a:cxn>
                <a:cxn ang="0">
                  <a:pos x="233" y="0"/>
                </a:cxn>
                <a:cxn ang="0">
                  <a:pos x="231" y="2"/>
                </a:cxn>
                <a:cxn ang="0">
                  <a:pos x="224" y="10"/>
                </a:cxn>
                <a:cxn ang="0">
                  <a:pos x="214" y="22"/>
                </a:cxn>
                <a:cxn ang="0">
                  <a:pos x="200" y="36"/>
                </a:cxn>
                <a:cxn ang="0">
                  <a:pos x="184" y="55"/>
                </a:cxn>
                <a:cxn ang="0">
                  <a:pos x="167" y="75"/>
                </a:cxn>
                <a:cxn ang="0">
                  <a:pos x="147" y="100"/>
                </a:cxn>
                <a:cxn ang="0">
                  <a:pos x="128" y="124"/>
                </a:cxn>
                <a:cxn ang="0">
                  <a:pos x="107" y="149"/>
                </a:cxn>
                <a:cxn ang="0">
                  <a:pos x="86" y="175"/>
                </a:cxn>
                <a:cxn ang="0">
                  <a:pos x="66" y="200"/>
                </a:cxn>
                <a:cxn ang="0">
                  <a:pos x="48" y="226"/>
                </a:cxn>
                <a:cxn ang="0">
                  <a:pos x="32" y="249"/>
                </a:cxn>
                <a:cxn ang="0">
                  <a:pos x="18" y="271"/>
                </a:cxn>
                <a:cxn ang="0">
                  <a:pos x="7" y="290"/>
                </a:cxn>
                <a:cxn ang="0">
                  <a:pos x="0" y="306"/>
                </a:cxn>
                <a:cxn ang="0">
                  <a:pos x="1" y="306"/>
                </a:cxn>
                <a:cxn ang="0">
                  <a:pos x="7" y="305"/>
                </a:cxn>
                <a:cxn ang="0">
                  <a:pos x="15" y="304"/>
                </a:cxn>
                <a:cxn ang="0">
                  <a:pos x="26" y="302"/>
                </a:cxn>
                <a:cxn ang="0">
                  <a:pos x="39" y="301"/>
                </a:cxn>
                <a:cxn ang="0">
                  <a:pos x="54" y="299"/>
                </a:cxn>
                <a:cxn ang="0">
                  <a:pos x="72" y="295"/>
                </a:cxn>
                <a:cxn ang="0">
                  <a:pos x="91" y="291"/>
                </a:cxn>
                <a:cxn ang="0">
                  <a:pos x="113" y="288"/>
                </a:cxn>
                <a:cxn ang="0">
                  <a:pos x="134" y="283"/>
                </a:cxn>
                <a:cxn ang="0">
                  <a:pos x="156" y="278"/>
                </a:cxn>
                <a:cxn ang="0">
                  <a:pos x="178" y="272"/>
                </a:cxn>
                <a:cxn ang="0">
                  <a:pos x="201" y="266"/>
                </a:cxn>
                <a:cxn ang="0">
                  <a:pos x="224" y="259"/>
                </a:cxn>
                <a:cxn ang="0">
                  <a:pos x="247" y="251"/>
                </a:cxn>
                <a:cxn ang="0">
                  <a:pos x="269" y="243"/>
                </a:cxn>
              </a:cxnLst>
              <a:rect l="0" t="0" r="r" b="b"/>
              <a:pathLst>
                <a:path w="340" h="307">
                  <a:moveTo>
                    <a:pt x="269" y="243"/>
                  </a:moveTo>
                  <a:lnTo>
                    <a:pt x="267" y="239"/>
                  </a:lnTo>
                  <a:lnTo>
                    <a:pt x="259" y="231"/>
                  </a:lnTo>
                  <a:lnTo>
                    <a:pt x="248" y="220"/>
                  </a:lnTo>
                  <a:lnTo>
                    <a:pt x="232" y="206"/>
                  </a:lnTo>
                  <a:lnTo>
                    <a:pt x="214" y="197"/>
                  </a:lnTo>
                  <a:lnTo>
                    <a:pt x="194" y="189"/>
                  </a:lnTo>
                  <a:lnTo>
                    <a:pt x="172" y="189"/>
                  </a:lnTo>
                  <a:lnTo>
                    <a:pt x="150" y="197"/>
                  </a:lnTo>
                  <a:lnTo>
                    <a:pt x="156" y="188"/>
                  </a:lnTo>
                  <a:lnTo>
                    <a:pt x="174" y="168"/>
                  </a:lnTo>
                  <a:lnTo>
                    <a:pt x="200" y="138"/>
                  </a:lnTo>
                  <a:lnTo>
                    <a:pt x="232" y="106"/>
                  </a:lnTo>
                  <a:lnTo>
                    <a:pt x="264" y="73"/>
                  </a:lnTo>
                  <a:lnTo>
                    <a:pt x="295" y="45"/>
                  </a:lnTo>
                  <a:lnTo>
                    <a:pt x="321" y="28"/>
                  </a:lnTo>
                  <a:lnTo>
                    <a:pt x="339" y="24"/>
                  </a:lnTo>
                  <a:lnTo>
                    <a:pt x="233" y="0"/>
                  </a:lnTo>
                  <a:lnTo>
                    <a:pt x="231" y="2"/>
                  </a:lnTo>
                  <a:lnTo>
                    <a:pt x="224" y="10"/>
                  </a:lnTo>
                  <a:lnTo>
                    <a:pt x="214" y="22"/>
                  </a:lnTo>
                  <a:lnTo>
                    <a:pt x="200" y="36"/>
                  </a:lnTo>
                  <a:lnTo>
                    <a:pt x="184" y="55"/>
                  </a:lnTo>
                  <a:lnTo>
                    <a:pt x="167" y="75"/>
                  </a:lnTo>
                  <a:lnTo>
                    <a:pt x="147" y="100"/>
                  </a:lnTo>
                  <a:lnTo>
                    <a:pt x="128" y="124"/>
                  </a:lnTo>
                  <a:lnTo>
                    <a:pt x="107" y="149"/>
                  </a:lnTo>
                  <a:lnTo>
                    <a:pt x="86" y="175"/>
                  </a:lnTo>
                  <a:lnTo>
                    <a:pt x="66" y="200"/>
                  </a:lnTo>
                  <a:lnTo>
                    <a:pt x="48" y="226"/>
                  </a:lnTo>
                  <a:lnTo>
                    <a:pt x="32" y="249"/>
                  </a:lnTo>
                  <a:lnTo>
                    <a:pt x="18" y="271"/>
                  </a:lnTo>
                  <a:lnTo>
                    <a:pt x="7" y="290"/>
                  </a:lnTo>
                  <a:lnTo>
                    <a:pt x="0" y="306"/>
                  </a:lnTo>
                  <a:lnTo>
                    <a:pt x="1" y="306"/>
                  </a:lnTo>
                  <a:lnTo>
                    <a:pt x="7" y="305"/>
                  </a:lnTo>
                  <a:lnTo>
                    <a:pt x="15" y="304"/>
                  </a:lnTo>
                  <a:lnTo>
                    <a:pt x="26" y="302"/>
                  </a:lnTo>
                  <a:lnTo>
                    <a:pt x="39" y="301"/>
                  </a:lnTo>
                  <a:lnTo>
                    <a:pt x="54" y="299"/>
                  </a:lnTo>
                  <a:lnTo>
                    <a:pt x="72" y="295"/>
                  </a:lnTo>
                  <a:lnTo>
                    <a:pt x="91" y="291"/>
                  </a:lnTo>
                  <a:lnTo>
                    <a:pt x="113" y="288"/>
                  </a:lnTo>
                  <a:lnTo>
                    <a:pt x="134" y="283"/>
                  </a:lnTo>
                  <a:lnTo>
                    <a:pt x="156" y="278"/>
                  </a:lnTo>
                  <a:lnTo>
                    <a:pt x="178" y="272"/>
                  </a:lnTo>
                  <a:lnTo>
                    <a:pt x="201" y="266"/>
                  </a:lnTo>
                  <a:lnTo>
                    <a:pt x="224" y="259"/>
                  </a:lnTo>
                  <a:lnTo>
                    <a:pt x="247" y="251"/>
                  </a:lnTo>
                  <a:lnTo>
                    <a:pt x="269" y="243"/>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59" name="Freeform 15"/>
            <p:cNvSpPr>
              <a:spLocks/>
            </p:cNvSpPr>
            <p:nvPr/>
          </p:nvSpPr>
          <p:spPr bwMode="auto">
            <a:xfrm>
              <a:off x="4222" y="1999"/>
              <a:ext cx="244" cy="205"/>
            </a:xfrm>
            <a:custGeom>
              <a:avLst/>
              <a:gdLst/>
              <a:ahLst/>
              <a:cxnLst>
                <a:cxn ang="0">
                  <a:pos x="125" y="198"/>
                </a:cxn>
                <a:cxn ang="0">
                  <a:pos x="122" y="193"/>
                </a:cxn>
                <a:cxn ang="0">
                  <a:pos x="118" y="181"/>
                </a:cxn>
                <a:cxn ang="0">
                  <a:pos x="113" y="163"/>
                </a:cxn>
                <a:cxn ang="0">
                  <a:pos x="111" y="142"/>
                </a:cxn>
                <a:cxn ang="0">
                  <a:pos x="111" y="123"/>
                </a:cxn>
                <a:cxn ang="0">
                  <a:pos x="118" y="104"/>
                </a:cxn>
                <a:cxn ang="0">
                  <a:pos x="133" y="91"/>
                </a:cxn>
                <a:cxn ang="0">
                  <a:pos x="158" y="87"/>
                </a:cxn>
                <a:cxn ang="0">
                  <a:pos x="184" y="90"/>
                </a:cxn>
                <a:cxn ang="0">
                  <a:pos x="199" y="95"/>
                </a:cxn>
                <a:cxn ang="0">
                  <a:pos x="205" y="103"/>
                </a:cxn>
                <a:cxn ang="0">
                  <a:pos x="205" y="113"/>
                </a:cxn>
                <a:cxn ang="0">
                  <a:pos x="201" y="123"/>
                </a:cxn>
                <a:cxn ang="0">
                  <a:pos x="194" y="134"/>
                </a:cxn>
                <a:cxn ang="0">
                  <a:pos x="187" y="146"/>
                </a:cxn>
                <a:cxn ang="0">
                  <a:pos x="181" y="157"/>
                </a:cxn>
                <a:cxn ang="0">
                  <a:pos x="183" y="157"/>
                </a:cxn>
                <a:cxn ang="0">
                  <a:pos x="187" y="154"/>
                </a:cxn>
                <a:cxn ang="0">
                  <a:pos x="195" y="152"/>
                </a:cxn>
                <a:cxn ang="0">
                  <a:pos x="204" y="148"/>
                </a:cxn>
                <a:cxn ang="0">
                  <a:pos x="213" y="144"/>
                </a:cxn>
                <a:cxn ang="0">
                  <a:pos x="222" y="138"/>
                </a:cxn>
                <a:cxn ang="0">
                  <a:pos x="231" y="132"/>
                </a:cxn>
                <a:cxn ang="0">
                  <a:pos x="238" y="124"/>
                </a:cxn>
                <a:cxn ang="0">
                  <a:pos x="242" y="115"/>
                </a:cxn>
                <a:cxn ang="0">
                  <a:pos x="243" y="104"/>
                </a:cxn>
                <a:cxn ang="0">
                  <a:pos x="241" y="92"/>
                </a:cxn>
                <a:cxn ang="0">
                  <a:pos x="232" y="80"/>
                </a:cxn>
                <a:cxn ang="0">
                  <a:pos x="218" y="67"/>
                </a:cxn>
                <a:cxn ang="0">
                  <a:pos x="199" y="52"/>
                </a:cxn>
                <a:cxn ang="0">
                  <a:pos x="170" y="35"/>
                </a:cxn>
                <a:cxn ang="0">
                  <a:pos x="136" y="18"/>
                </a:cxn>
                <a:cxn ang="0">
                  <a:pos x="100" y="5"/>
                </a:cxn>
                <a:cxn ang="0">
                  <a:pos x="69" y="0"/>
                </a:cxn>
                <a:cxn ang="0">
                  <a:pos x="44" y="4"/>
                </a:cxn>
                <a:cxn ang="0">
                  <a:pos x="26" y="13"/>
                </a:cxn>
                <a:cxn ang="0">
                  <a:pos x="12" y="28"/>
                </a:cxn>
                <a:cxn ang="0">
                  <a:pos x="4" y="47"/>
                </a:cxn>
                <a:cxn ang="0">
                  <a:pos x="0" y="69"/>
                </a:cxn>
                <a:cxn ang="0">
                  <a:pos x="1" y="92"/>
                </a:cxn>
                <a:cxn ang="0">
                  <a:pos x="6" y="117"/>
                </a:cxn>
                <a:cxn ang="0">
                  <a:pos x="15" y="140"/>
                </a:cxn>
                <a:cxn ang="0">
                  <a:pos x="26" y="161"/>
                </a:cxn>
                <a:cxn ang="0">
                  <a:pos x="41" y="180"/>
                </a:cxn>
                <a:cxn ang="0">
                  <a:pos x="59" y="193"/>
                </a:cxn>
                <a:cxn ang="0">
                  <a:pos x="79" y="202"/>
                </a:cxn>
                <a:cxn ang="0">
                  <a:pos x="101" y="204"/>
                </a:cxn>
                <a:cxn ang="0">
                  <a:pos x="125" y="198"/>
                </a:cxn>
              </a:cxnLst>
              <a:rect l="0" t="0" r="r" b="b"/>
              <a:pathLst>
                <a:path w="244" h="205">
                  <a:moveTo>
                    <a:pt x="125" y="198"/>
                  </a:moveTo>
                  <a:lnTo>
                    <a:pt x="122" y="193"/>
                  </a:lnTo>
                  <a:lnTo>
                    <a:pt x="118" y="181"/>
                  </a:lnTo>
                  <a:lnTo>
                    <a:pt x="113" y="163"/>
                  </a:lnTo>
                  <a:lnTo>
                    <a:pt x="111" y="142"/>
                  </a:lnTo>
                  <a:lnTo>
                    <a:pt x="111" y="123"/>
                  </a:lnTo>
                  <a:lnTo>
                    <a:pt x="118" y="104"/>
                  </a:lnTo>
                  <a:lnTo>
                    <a:pt x="133" y="91"/>
                  </a:lnTo>
                  <a:lnTo>
                    <a:pt x="158" y="87"/>
                  </a:lnTo>
                  <a:lnTo>
                    <a:pt x="184" y="90"/>
                  </a:lnTo>
                  <a:lnTo>
                    <a:pt x="199" y="95"/>
                  </a:lnTo>
                  <a:lnTo>
                    <a:pt x="205" y="103"/>
                  </a:lnTo>
                  <a:lnTo>
                    <a:pt x="205" y="113"/>
                  </a:lnTo>
                  <a:lnTo>
                    <a:pt x="201" y="123"/>
                  </a:lnTo>
                  <a:lnTo>
                    <a:pt x="194" y="134"/>
                  </a:lnTo>
                  <a:lnTo>
                    <a:pt x="187" y="146"/>
                  </a:lnTo>
                  <a:lnTo>
                    <a:pt x="181" y="157"/>
                  </a:lnTo>
                  <a:lnTo>
                    <a:pt x="183" y="157"/>
                  </a:lnTo>
                  <a:lnTo>
                    <a:pt x="187" y="154"/>
                  </a:lnTo>
                  <a:lnTo>
                    <a:pt x="195" y="152"/>
                  </a:lnTo>
                  <a:lnTo>
                    <a:pt x="204" y="148"/>
                  </a:lnTo>
                  <a:lnTo>
                    <a:pt x="213" y="144"/>
                  </a:lnTo>
                  <a:lnTo>
                    <a:pt x="222" y="138"/>
                  </a:lnTo>
                  <a:lnTo>
                    <a:pt x="231" y="132"/>
                  </a:lnTo>
                  <a:lnTo>
                    <a:pt x="238" y="124"/>
                  </a:lnTo>
                  <a:lnTo>
                    <a:pt x="242" y="115"/>
                  </a:lnTo>
                  <a:lnTo>
                    <a:pt x="243" y="104"/>
                  </a:lnTo>
                  <a:lnTo>
                    <a:pt x="241" y="92"/>
                  </a:lnTo>
                  <a:lnTo>
                    <a:pt x="232" y="80"/>
                  </a:lnTo>
                  <a:lnTo>
                    <a:pt x="218" y="67"/>
                  </a:lnTo>
                  <a:lnTo>
                    <a:pt x="199" y="52"/>
                  </a:lnTo>
                  <a:lnTo>
                    <a:pt x="170" y="35"/>
                  </a:lnTo>
                  <a:lnTo>
                    <a:pt x="136" y="18"/>
                  </a:lnTo>
                  <a:lnTo>
                    <a:pt x="100" y="5"/>
                  </a:lnTo>
                  <a:lnTo>
                    <a:pt x="69" y="0"/>
                  </a:lnTo>
                  <a:lnTo>
                    <a:pt x="44" y="4"/>
                  </a:lnTo>
                  <a:lnTo>
                    <a:pt x="26" y="13"/>
                  </a:lnTo>
                  <a:lnTo>
                    <a:pt x="12" y="28"/>
                  </a:lnTo>
                  <a:lnTo>
                    <a:pt x="4" y="47"/>
                  </a:lnTo>
                  <a:lnTo>
                    <a:pt x="0" y="69"/>
                  </a:lnTo>
                  <a:lnTo>
                    <a:pt x="1" y="92"/>
                  </a:lnTo>
                  <a:lnTo>
                    <a:pt x="6" y="117"/>
                  </a:lnTo>
                  <a:lnTo>
                    <a:pt x="15" y="140"/>
                  </a:lnTo>
                  <a:lnTo>
                    <a:pt x="26" y="161"/>
                  </a:lnTo>
                  <a:lnTo>
                    <a:pt x="41" y="180"/>
                  </a:lnTo>
                  <a:lnTo>
                    <a:pt x="59" y="193"/>
                  </a:lnTo>
                  <a:lnTo>
                    <a:pt x="79" y="202"/>
                  </a:lnTo>
                  <a:lnTo>
                    <a:pt x="101" y="204"/>
                  </a:lnTo>
                  <a:lnTo>
                    <a:pt x="125" y="198"/>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60" name="Freeform 16"/>
            <p:cNvSpPr>
              <a:spLocks/>
            </p:cNvSpPr>
            <p:nvPr/>
          </p:nvSpPr>
          <p:spPr bwMode="auto">
            <a:xfrm>
              <a:off x="4338" y="2172"/>
              <a:ext cx="305" cy="284"/>
            </a:xfrm>
            <a:custGeom>
              <a:avLst/>
              <a:gdLst/>
              <a:ahLst/>
              <a:cxnLst>
                <a:cxn ang="0">
                  <a:pos x="65" y="283"/>
                </a:cxn>
                <a:cxn ang="0">
                  <a:pos x="62" y="282"/>
                </a:cxn>
                <a:cxn ang="0">
                  <a:pos x="57" y="278"/>
                </a:cxn>
                <a:cxn ang="0">
                  <a:pos x="49" y="272"/>
                </a:cxn>
                <a:cxn ang="0">
                  <a:pos x="39" y="264"/>
                </a:cxn>
                <a:cxn ang="0">
                  <a:pos x="30" y="254"/>
                </a:cxn>
                <a:cxn ang="0">
                  <a:pos x="20" y="240"/>
                </a:cxn>
                <a:cxn ang="0">
                  <a:pos x="11" y="227"/>
                </a:cxn>
                <a:cxn ang="0">
                  <a:pos x="5" y="211"/>
                </a:cxn>
                <a:cxn ang="0">
                  <a:pos x="0" y="194"/>
                </a:cxn>
                <a:cxn ang="0">
                  <a:pos x="0" y="174"/>
                </a:cxn>
                <a:cxn ang="0">
                  <a:pos x="4" y="154"/>
                </a:cxn>
                <a:cxn ang="0">
                  <a:pos x="12" y="132"/>
                </a:cxn>
                <a:cxn ang="0">
                  <a:pos x="28" y="111"/>
                </a:cxn>
                <a:cxn ang="0">
                  <a:pos x="50" y="87"/>
                </a:cxn>
                <a:cxn ang="0">
                  <a:pos x="81" y="63"/>
                </a:cxn>
                <a:cxn ang="0">
                  <a:pos x="121" y="38"/>
                </a:cxn>
                <a:cxn ang="0">
                  <a:pos x="161" y="17"/>
                </a:cxn>
                <a:cxn ang="0">
                  <a:pos x="197" y="5"/>
                </a:cxn>
                <a:cxn ang="0">
                  <a:pos x="225" y="0"/>
                </a:cxn>
                <a:cxn ang="0">
                  <a:pos x="249" y="0"/>
                </a:cxn>
                <a:cxn ang="0">
                  <a:pos x="267" y="7"/>
                </a:cxn>
                <a:cxn ang="0">
                  <a:pos x="281" y="17"/>
                </a:cxn>
                <a:cxn ang="0">
                  <a:pos x="292" y="32"/>
                </a:cxn>
                <a:cxn ang="0">
                  <a:pos x="298" y="49"/>
                </a:cxn>
                <a:cxn ang="0">
                  <a:pos x="303" y="69"/>
                </a:cxn>
                <a:cxn ang="0">
                  <a:pos x="304" y="90"/>
                </a:cxn>
                <a:cxn ang="0">
                  <a:pos x="303" y="111"/>
                </a:cxn>
                <a:cxn ang="0">
                  <a:pos x="302" y="130"/>
                </a:cxn>
                <a:cxn ang="0">
                  <a:pos x="298" y="148"/>
                </a:cxn>
                <a:cxn ang="0">
                  <a:pos x="294" y="164"/>
                </a:cxn>
                <a:cxn ang="0">
                  <a:pos x="289" y="177"/>
                </a:cxn>
                <a:cxn ang="0">
                  <a:pos x="286" y="186"/>
                </a:cxn>
                <a:cxn ang="0">
                  <a:pos x="286" y="179"/>
                </a:cxn>
                <a:cxn ang="0">
                  <a:pos x="283" y="159"/>
                </a:cxn>
                <a:cxn ang="0">
                  <a:pos x="278" y="132"/>
                </a:cxn>
                <a:cxn ang="0">
                  <a:pos x="271" y="103"/>
                </a:cxn>
                <a:cxn ang="0">
                  <a:pos x="260" y="78"/>
                </a:cxn>
                <a:cxn ang="0">
                  <a:pos x="244" y="60"/>
                </a:cxn>
                <a:cxn ang="0">
                  <a:pos x="222" y="52"/>
                </a:cxn>
                <a:cxn ang="0">
                  <a:pos x="194" y="66"/>
                </a:cxn>
                <a:cxn ang="0">
                  <a:pos x="187" y="69"/>
                </a:cxn>
                <a:cxn ang="0">
                  <a:pos x="174" y="79"/>
                </a:cxn>
                <a:cxn ang="0">
                  <a:pos x="154" y="95"/>
                </a:cxn>
                <a:cxn ang="0">
                  <a:pos x="133" y="114"/>
                </a:cxn>
                <a:cxn ang="0">
                  <a:pos x="114" y="136"/>
                </a:cxn>
                <a:cxn ang="0">
                  <a:pos x="103" y="160"/>
                </a:cxn>
                <a:cxn ang="0">
                  <a:pos x="101" y="186"/>
                </a:cxn>
                <a:cxn ang="0">
                  <a:pos x="112" y="213"/>
                </a:cxn>
                <a:cxn ang="0">
                  <a:pos x="124" y="234"/>
                </a:cxn>
                <a:cxn ang="0">
                  <a:pos x="126" y="251"/>
                </a:cxn>
                <a:cxn ang="0">
                  <a:pos x="119" y="264"/>
                </a:cxn>
                <a:cxn ang="0">
                  <a:pos x="107" y="272"/>
                </a:cxn>
                <a:cxn ang="0">
                  <a:pos x="94" y="278"/>
                </a:cxn>
                <a:cxn ang="0">
                  <a:pos x="80" y="282"/>
                </a:cxn>
                <a:cxn ang="0">
                  <a:pos x="69" y="283"/>
                </a:cxn>
                <a:cxn ang="0">
                  <a:pos x="65" y="283"/>
                </a:cxn>
              </a:cxnLst>
              <a:rect l="0" t="0" r="r" b="b"/>
              <a:pathLst>
                <a:path w="305" h="284">
                  <a:moveTo>
                    <a:pt x="65" y="283"/>
                  </a:moveTo>
                  <a:lnTo>
                    <a:pt x="62" y="282"/>
                  </a:lnTo>
                  <a:lnTo>
                    <a:pt x="57" y="278"/>
                  </a:lnTo>
                  <a:lnTo>
                    <a:pt x="49" y="272"/>
                  </a:lnTo>
                  <a:lnTo>
                    <a:pt x="39" y="264"/>
                  </a:lnTo>
                  <a:lnTo>
                    <a:pt x="30" y="254"/>
                  </a:lnTo>
                  <a:lnTo>
                    <a:pt x="20" y="240"/>
                  </a:lnTo>
                  <a:lnTo>
                    <a:pt x="11" y="227"/>
                  </a:lnTo>
                  <a:lnTo>
                    <a:pt x="5" y="211"/>
                  </a:lnTo>
                  <a:lnTo>
                    <a:pt x="0" y="194"/>
                  </a:lnTo>
                  <a:lnTo>
                    <a:pt x="0" y="174"/>
                  </a:lnTo>
                  <a:lnTo>
                    <a:pt x="4" y="154"/>
                  </a:lnTo>
                  <a:lnTo>
                    <a:pt x="12" y="132"/>
                  </a:lnTo>
                  <a:lnTo>
                    <a:pt x="28" y="111"/>
                  </a:lnTo>
                  <a:lnTo>
                    <a:pt x="50" y="87"/>
                  </a:lnTo>
                  <a:lnTo>
                    <a:pt x="81" y="63"/>
                  </a:lnTo>
                  <a:lnTo>
                    <a:pt x="121" y="38"/>
                  </a:lnTo>
                  <a:lnTo>
                    <a:pt x="161" y="17"/>
                  </a:lnTo>
                  <a:lnTo>
                    <a:pt x="197" y="5"/>
                  </a:lnTo>
                  <a:lnTo>
                    <a:pt x="225" y="0"/>
                  </a:lnTo>
                  <a:lnTo>
                    <a:pt x="249" y="0"/>
                  </a:lnTo>
                  <a:lnTo>
                    <a:pt x="267" y="7"/>
                  </a:lnTo>
                  <a:lnTo>
                    <a:pt x="281" y="17"/>
                  </a:lnTo>
                  <a:lnTo>
                    <a:pt x="292" y="32"/>
                  </a:lnTo>
                  <a:lnTo>
                    <a:pt x="298" y="49"/>
                  </a:lnTo>
                  <a:lnTo>
                    <a:pt x="303" y="69"/>
                  </a:lnTo>
                  <a:lnTo>
                    <a:pt x="304" y="90"/>
                  </a:lnTo>
                  <a:lnTo>
                    <a:pt x="303" y="111"/>
                  </a:lnTo>
                  <a:lnTo>
                    <a:pt x="302" y="130"/>
                  </a:lnTo>
                  <a:lnTo>
                    <a:pt x="298" y="148"/>
                  </a:lnTo>
                  <a:lnTo>
                    <a:pt x="294" y="164"/>
                  </a:lnTo>
                  <a:lnTo>
                    <a:pt x="289" y="177"/>
                  </a:lnTo>
                  <a:lnTo>
                    <a:pt x="286" y="186"/>
                  </a:lnTo>
                  <a:lnTo>
                    <a:pt x="286" y="179"/>
                  </a:lnTo>
                  <a:lnTo>
                    <a:pt x="283" y="159"/>
                  </a:lnTo>
                  <a:lnTo>
                    <a:pt x="278" y="132"/>
                  </a:lnTo>
                  <a:lnTo>
                    <a:pt x="271" y="103"/>
                  </a:lnTo>
                  <a:lnTo>
                    <a:pt x="260" y="78"/>
                  </a:lnTo>
                  <a:lnTo>
                    <a:pt x="244" y="60"/>
                  </a:lnTo>
                  <a:lnTo>
                    <a:pt x="222" y="52"/>
                  </a:lnTo>
                  <a:lnTo>
                    <a:pt x="194" y="66"/>
                  </a:lnTo>
                  <a:lnTo>
                    <a:pt x="187" y="69"/>
                  </a:lnTo>
                  <a:lnTo>
                    <a:pt x="174" y="79"/>
                  </a:lnTo>
                  <a:lnTo>
                    <a:pt x="154" y="95"/>
                  </a:lnTo>
                  <a:lnTo>
                    <a:pt x="133" y="114"/>
                  </a:lnTo>
                  <a:lnTo>
                    <a:pt x="114" y="136"/>
                  </a:lnTo>
                  <a:lnTo>
                    <a:pt x="103" y="160"/>
                  </a:lnTo>
                  <a:lnTo>
                    <a:pt x="101" y="186"/>
                  </a:lnTo>
                  <a:lnTo>
                    <a:pt x="112" y="213"/>
                  </a:lnTo>
                  <a:lnTo>
                    <a:pt x="124" y="234"/>
                  </a:lnTo>
                  <a:lnTo>
                    <a:pt x="126" y="251"/>
                  </a:lnTo>
                  <a:lnTo>
                    <a:pt x="119" y="264"/>
                  </a:lnTo>
                  <a:lnTo>
                    <a:pt x="107" y="272"/>
                  </a:lnTo>
                  <a:lnTo>
                    <a:pt x="94" y="278"/>
                  </a:lnTo>
                  <a:lnTo>
                    <a:pt x="80" y="282"/>
                  </a:lnTo>
                  <a:lnTo>
                    <a:pt x="69" y="283"/>
                  </a:lnTo>
                  <a:lnTo>
                    <a:pt x="65" y="283"/>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61" name="Freeform 17"/>
            <p:cNvSpPr>
              <a:spLocks/>
            </p:cNvSpPr>
            <p:nvPr/>
          </p:nvSpPr>
          <p:spPr bwMode="auto">
            <a:xfrm>
              <a:off x="4476" y="2406"/>
              <a:ext cx="112" cy="92"/>
            </a:xfrm>
            <a:custGeom>
              <a:avLst/>
              <a:gdLst/>
              <a:ahLst/>
              <a:cxnLst>
                <a:cxn ang="0">
                  <a:pos x="111" y="0"/>
                </a:cxn>
                <a:cxn ang="0">
                  <a:pos x="109" y="2"/>
                </a:cxn>
                <a:cxn ang="0">
                  <a:pos x="101" y="8"/>
                </a:cxn>
                <a:cxn ang="0">
                  <a:pos x="89" y="17"/>
                </a:cxn>
                <a:cxn ang="0">
                  <a:pos x="75" y="27"/>
                </a:cxn>
                <a:cxn ang="0">
                  <a:pos x="58" y="36"/>
                </a:cxn>
                <a:cxn ang="0">
                  <a:pos x="38" y="45"/>
                </a:cxn>
                <a:cxn ang="0">
                  <a:pos x="18" y="51"/>
                </a:cxn>
                <a:cxn ang="0">
                  <a:pos x="0" y="55"/>
                </a:cxn>
                <a:cxn ang="0">
                  <a:pos x="4" y="59"/>
                </a:cxn>
                <a:cxn ang="0">
                  <a:pos x="14" y="69"/>
                </a:cxn>
                <a:cxn ang="0">
                  <a:pos x="27" y="83"/>
                </a:cxn>
                <a:cxn ang="0">
                  <a:pos x="44" y="90"/>
                </a:cxn>
                <a:cxn ang="0">
                  <a:pos x="64" y="91"/>
                </a:cxn>
                <a:cxn ang="0">
                  <a:pos x="83" y="78"/>
                </a:cxn>
                <a:cxn ang="0">
                  <a:pos x="99" y="50"/>
                </a:cxn>
                <a:cxn ang="0">
                  <a:pos x="111" y="0"/>
                </a:cxn>
              </a:cxnLst>
              <a:rect l="0" t="0" r="r" b="b"/>
              <a:pathLst>
                <a:path w="112" h="92">
                  <a:moveTo>
                    <a:pt x="111" y="0"/>
                  </a:moveTo>
                  <a:lnTo>
                    <a:pt x="109" y="2"/>
                  </a:lnTo>
                  <a:lnTo>
                    <a:pt x="101" y="8"/>
                  </a:lnTo>
                  <a:lnTo>
                    <a:pt x="89" y="17"/>
                  </a:lnTo>
                  <a:lnTo>
                    <a:pt x="75" y="27"/>
                  </a:lnTo>
                  <a:lnTo>
                    <a:pt x="58" y="36"/>
                  </a:lnTo>
                  <a:lnTo>
                    <a:pt x="38" y="45"/>
                  </a:lnTo>
                  <a:lnTo>
                    <a:pt x="18" y="51"/>
                  </a:lnTo>
                  <a:lnTo>
                    <a:pt x="0" y="55"/>
                  </a:lnTo>
                  <a:lnTo>
                    <a:pt x="4" y="59"/>
                  </a:lnTo>
                  <a:lnTo>
                    <a:pt x="14" y="69"/>
                  </a:lnTo>
                  <a:lnTo>
                    <a:pt x="27" y="83"/>
                  </a:lnTo>
                  <a:lnTo>
                    <a:pt x="44" y="90"/>
                  </a:lnTo>
                  <a:lnTo>
                    <a:pt x="64" y="91"/>
                  </a:lnTo>
                  <a:lnTo>
                    <a:pt x="83" y="78"/>
                  </a:lnTo>
                  <a:lnTo>
                    <a:pt x="99" y="50"/>
                  </a:lnTo>
                  <a:lnTo>
                    <a:pt x="111" y="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62" name="Freeform 18"/>
            <p:cNvSpPr>
              <a:spLocks/>
            </p:cNvSpPr>
            <p:nvPr/>
          </p:nvSpPr>
          <p:spPr bwMode="auto">
            <a:xfrm>
              <a:off x="4609" y="2357"/>
              <a:ext cx="194" cy="180"/>
            </a:xfrm>
            <a:custGeom>
              <a:avLst/>
              <a:gdLst/>
              <a:ahLst/>
              <a:cxnLst>
                <a:cxn ang="0">
                  <a:pos x="9" y="56"/>
                </a:cxn>
                <a:cxn ang="0">
                  <a:pos x="15" y="49"/>
                </a:cxn>
                <a:cxn ang="0">
                  <a:pos x="33" y="34"/>
                </a:cxn>
                <a:cxn ang="0">
                  <a:pos x="59" y="16"/>
                </a:cxn>
                <a:cxn ang="0">
                  <a:pos x="90" y="2"/>
                </a:cxn>
                <a:cxn ang="0">
                  <a:pos x="120" y="0"/>
                </a:cxn>
                <a:cxn ang="0">
                  <a:pos x="150" y="18"/>
                </a:cxn>
                <a:cxn ang="0">
                  <a:pos x="175" y="61"/>
                </a:cxn>
                <a:cxn ang="0">
                  <a:pos x="193" y="136"/>
                </a:cxn>
                <a:cxn ang="0">
                  <a:pos x="192" y="139"/>
                </a:cxn>
                <a:cxn ang="0">
                  <a:pos x="189" y="144"/>
                </a:cxn>
                <a:cxn ang="0">
                  <a:pos x="184" y="151"/>
                </a:cxn>
                <a:cxn ang="0">
                  <a:pos x="177" y="160"/>
                </a:cxn>
                <a:cxn ang="0">
                  <a:pos x="167" y="168"/>
                </a:cxn>
                <a:cxn ang="0">
                  <a:pos x="155" y="175"/>
                </a:cxn>
                <a:cxn ang="0">
                  <a:pos x="140" y="179"/>
                </a:cxn>
                <a:cxn ang="0">
                  <a:pos x="122" y="179"/>
                </a:cxn>
                <a:cxn ang="0">
                  <a:pos x="124" y="172"/>
                </a:cxn>
                <a:cxn ang="0">
                  <a:pos x="130" y="152"/>
                </a:cxn>
                <a:cxn ang="0">
                  <a:pos x="136" y="127"/>
                </a:cxn>
                <a:cxn ang="0">
                  <a:pos x="140" y="101"/>
                </a:cxn>
                <a:cxn ang="0">
                  <a:pos x="138" y="82"/>
                </a:cxn>
                <a:cxn ang="0">
                  <a:pos x="127" y="72"/>
                </a:cxn>
                <a:cxn ang="0">
                  <a:pos x="104" y="78"/>
                </a:cxn>
                <a:cxn ang="0">
                  <a:pos x="68" y="105"/>
                </a:cxn>
                <a:cxn ang="0">
                  <a:pos x="64" y="108"/>
                </a:cxn>
                <a:cxn ang="0">
                  <a:pos x="52" y="117"/>
                </a:cxn>
                <a:cxn ang="0">
                  <a:pos x="38" y="127"/>
                </a:cxn>
                <a:cxn ang="0">
                  <a:pos x="23" y="135"/>
                </a:cxn>
                <a:cxn ang="0">
                  <a:pos x="10" y="135"/>
                </a:cxn>
                <a:cxn ang="0">
                  <a:pos x="1" y="124"/>
                </a:cxn>
                <a:cxn ang="0">
                  <a:pos x="0" y="99"/>
                </a:cxn>
                <a:cxn ang="0">
                  <a:pos x="9" y="56"/>
                </a:cxn>
              </a:cxnLst>
              <a:rect l="0" t="0" r="r" b="b"/>
              <a:pathLst>
                <a:path w="194" h="180">
                  <a:moveTo>
                    <a:pt x="9" y="56"/>
                  </a:moveTo>
                  <a:lnTo>
                    <a:pt x="15" y="49"/>
                  </a:lnTo>
                  <a:lnTo>
                    <a:pt x="33" y="34"/>
                  </a:lnTo>
                  <a:lnTo>
                    <a:pt x="59" y="16"/>
                  </a:lnTo>
                  <a:lnTo>
                    <a:pt x="90" y="2"/>
                  </a:lnTo>
                  <a:lnTo>
                    <a:pt x="120" y="0"/>
                  </a:lnTo>
                  <a:lnTo>
                    <a:pt x="150" y="18"/>
                  </a:lnTo>
                  <a:lnTo>
                    <a:pt x="175" y="61"/>
                  </a:lnTo>
                  <a:lnTo>
                    <a:pt x="193" y="136"/>
                  </a:lnTo>
                  <a:lnTo>
                    <a:pt x="192" y="139"/>
                  </a:lnTo>
                  <a:lnTo>
                    <a:pt x="189" y="144"/>
                  </a:lnTo>
                  <a:lnTo>
                    <a:pt x="184" y="151"/>
                  </a:lnTo>
                  <a:lnTo>
                    <a:pt x="177" y="160"/>
                  </a:lnTo>
                  <a:lnTo>
                    <a:pt x="167" y="168"/>
                  </a:lnTo>
                  <a:lnTo>
                    <a:pt x="155" y="175"/>
                  </a:lnTo>
                  <a:lnTo>
                    <a:pt x="140" y="179"/>
                  </a:lnTo>
                  <a:lnTo>
                    <a:pt x="122" y="179"/>
                  </a:lnTo>
                  <a:lnTo>
                    <a:pt x="124" y="172"/>
                  </a:lnTo>
                  <a:lnTo>
                    <a:pt x="130" y="152"/>
                  </a:lnTo>
                  <a:lnTo>
                    <a:pt x="136" y="127"/>
                  </a:lnTo>
                  <a:lnTo>
                    <a:pt x="140" y="101"/>
                  </a:lnTo>
                  <a:lnTo>
                    <a:pt x="138" y="82"/>
                  </a:lnTo>
                  <a:lnTo>
                    <a:pt x="127" y="72"/>
                  </a:lnTo>
                  <a:lnTo>
                    <a:pt x="104" y="78"/>
                  </a:lnTo>
                  <a:lnTo>
                    <a:pt x="68" y="105"/>
                  </a:lnTo>
                  <a:lnTo>
                    <a:pt x="64" y="108"/>
                  </a:lnTo>
                  <a:lnTo>
                    <a:pt x="52" y="117"/>
                  </a:lnTo>
                  <a:lnTo>
                    <a:pt x="38" y="127"/>
                  </a:lnTo>
                  <a:lnTo>
                    <a:pt x="23" y="135"/>
                  </a:lnTo>
                  <a:lnTo>
                    <a:pt x="10" y="135"/>
                  </a:lnTo>
                  <a:lnTo>
                    <a:pt x="1" y="124"/>
                  </a:lnTo>
                  <a:lnTo>
                    <a:pt x="0" y="99"/>
                  </a:lnTo>
                  <a:lnTo>
                    <a:pt x="9" y="56"/>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63" name="Freeform 19"/>
            <p:cNvSpPr>
              <a:spLocks/>
            </p:cNvSpPr>
            <p:nvPr/>
          </p:nvSpPr>
          <p:spPr bwMode="auto">
            <a:xfrm>
              <a:off x="4477" y="2561"/>
              <a:ext cx="293" cy="218"/>
            </a:xfrm>
            <a:custGeom>
              <a:avLst/>
              <a:gdLst/>
              <a:ahLst/>
              <a:cxnLst>
                <a:cxn ang="0">
                  <a:pos x="65" y="18"/>
                </a:cxn>
                <a:cxn ang="0">
                  <a:pos x="67" y="21"/>
                </a:cxn>
                <a:cxn ang="0">
                  <a:pos x="69" y="28"/>
                </a:cxn>
                <a:cxn ang="0">
                  <a:pos x="74" y="40"/>
                </a:cxn>
                <a:cxn ang="0">
                  <a:pos x="81" y="54"/>
                </a:cxn>
                <a:cxn ang="0">
                  <a:pos x="90" y="69"/>
                </a:cxn>
                <a:cxn ang="0">
                  <a:pos x="100" y="85"/>
                </a:cxn>
                <a:cxn ang="0">
                  <a:pos x="112" y="101"/>
                </a:cxn>
                <a:cxn ang="0">
                  <a:pos x="127" y="115"/>
                </a:cxn>
                <a:cxn ang="0">
                  <a:pos x="142" y="126"/>
                </a:cxn>
                <a:cxn ang="0">
                  <a:pos x="159" y="133"/>
                </a:cxn>
                <a:cxn ang="0">
                  <a:pos x="177" y="135"/>
                </a:cxn>
                <a:cxn ang="0">
                  <a:pos x="198" y="133"/>
                </a:cxn>
                <a:cxn ang="0">
                  <a:pos x="221" y="122"/>
                </a:cxn>
                <a:cxn ang="0">
                  <a:pos x="243" y="105"/>
                </a:cxn>
                <a:cxn ang="0">
                  <a:pos x="266" y="77"/>
                </a:cxn>
                <a:cxn ang="0">
                  <a:pos x="292" y="39"/>
                </a:cxn>
                <a:cxn ang="0">
                  <a:pos x="292" y="43"/>
                </a:cxn>
                <a:cxn ang="0">
                  <a:pos x="292" y="51"/>
                </a:cxn>
                <a:cxn ang="0">
                  <a:pos x="291" y="65"/>
                </a:cxn>
                <a:cxn ang="0">
                  <a:pos x="290" y="82"/>
                </a:cxn>
                <a:cxn ang="0">
                  <a:pos x="286" y="100"/>
                </a:cxn>
                <a:cxn ang="0">
                  <a:pos x="281" y="121"/>
                </a:cxn>
                <a:cxn ang="0">
                  <a:pos x="274" y="141"/>
                </a:cxn>
                <a:cxn ang="0">
                  <a:pos x="264" y="161"/>
                </a:cxn>
                <a:cxn ang="0">
                  <a:pos x="250" y="179"/>
                </a:cxn>
                <a:cxn ang="0">
                  <a:pos x="234" y="196"/>
                </a:cxn>
                <a:cxn ang="0">
                  <a:pos x="214" y="208"/>
                </a:cxn>
                <a:cxn ang="0">
                  <a:pos x="190" y="216"/>
                </a:cxn>
                <a:cxn ang="0">
                  <a:pos x="160" y="217"/>
                </a:cxn>
                <a:cxn ang="0">
                  <a:pos x="127" y="211"/>
                </a:cxn>
                <a:cxn ang="0">
                  <a:pos x="87" y="197"/>
                </a:cxn>
                <a:cxn ang="0">
                  <a:pos x="42" y="173"/>
                </a:cxn>
                <a:cxn ang="0">
                  <a:pos x="37" y="163"/>
                </a:cxn>
                <a:cxn ang="0">
                  <a:pos x="27" y="137"/>
                </a:cxn>
                <a:cxn ang="0">
                  <a:pos x="15" y="101"/>
                </a:cxn>
                <a:cxn ang="0">
                  <a:pos x="4" y="63"/>
                </a:cxn>
                <a:cxn ang="0">
                  <a:pos x="0" y="28"/>
                </a:cxn>
                <a:cxn ang="0">
                  <a:pos x="5" y="5"/>
                </a:cxn>
                <a:cxn ang="0">
                  <a:pos x="26" y="0"/>
                </a:cxn>
                <a:cxn ang="0">
                  <a:pos x="65" y="18"/>
                </a:cxn>
              </a:cxnLst>
              <a:rect l="0" t="0" r="r" b="b"/>
              <a:pathLst>
                <a:path w="293" h="218">
                  <a:moveTo>
                    <a:pt x="65" y="18"/>
                  </a:moveTo>
                  <a:lnTo>
                    <a:pt x="67" y="21"/>
                  </a:lnTo>
                  <a:lnTo>
                    <a:pt x="69" y="28"/>
                  </a:lnTo>
                  <a:lnTo>
                    <a:pt x="74" y="40"/>
                  </a:lnTo>
                  <a:lnTo>
                    <a:pt x="81" y="54"/>
                  </a:lnTo>
                  <a:lnTo>
                    <a:pt x="90" y="69"/>
                  </a:lnTo>
                  <a:lnTo>
                    <a:pt x="100" y="85"/>
                  </a:lnTo>
                  <a:lnTo>
                    <a:pt x="112" y="101"/>
                  </a:lnTo>
                  <a:lnTo>
                    <a:pt x="127" y="115"/>
                  </a:lnTo>
                  <a:lnTo>
                    <a:pt x="142" y="126"/>
                  </a:lnTo>
                  <a:lnTo>
                    <a:pt x="159" y="133"/>
                  </a:lnTo>
                  <a:lnTo>
                    <a:pt x="177" y="135"/>
                  </a:lnTo>
                  <a:lnTo>
                    <a:pt x="198" y="133"/>
                  </a:lnTo>
                  <a:lnTo>
                    <a:pt x="221" y="122"/>
                  </a:lnTo>
                  <a:lnTo>
                    <a:pt x="243" y="105"/>
                  </a:lnTo>
                  <a:lnTo>
                    <a:pt x="266" y="77"/>
                  </a:lnTo>
                  <a:lnTo>
                    <a:pt x="292" y="39"/>
                  </a:lnTo>
                  <a:lnTo>
                    <a:pt x="292" y="43"/>
                  </a:lnTo>
                  <a:lnTo>
                    <a:pt x="292" y="51"/>
                  </a:lnTo>
                  <a:lnTo>
                    <a:pt x="291" y="65"/>
                  </a:lnTo>
                  <a:lnTo>
                    <a:pt x="290" y="82"/>
                  </a:lnTo>
                  <a:lnTo>
                    <a:pt x="286" y="100"/>
                  </a:lnTo>
                  <a:lnTo>
                    <a:pt x="281" y="121"/>
                  </a:lnTo>
                  <a:lnTo>
                    <a:pt x="274" y="141"/>
                  </a:lnTo>
                  <a:lnTo>
                    <a:pt x="264" y="161"/>
                  </a:lnTo>
                  <a:lnTo>
                    <a:pt x="250" y="179"/>
                  </a:lnTo>
                  <a:lnTo>
                    <a:pt x="234" y="196"/>
                  </a:lnTo>
                  <a:lnTo>
                    <a:pt x="214" y="208"/>
                  </a:lnTo>
                  <a:lnTo>
                    <a:pt x="190" y="216"/>
                  </a:lnTo>
                  <a:lnTo>
                    <a:pt x="160" y="217"/>
                  </a:lnTo>
                  <a:lnTo>
                    <a:pt x="127" y="211"/>
                  </a:lnTo>
                  <a:lnTo>
                    <a:pt x="87" y="197"/>
                  </a:lnTo>
                  <a:lnTo>
                    <a:pt x="42" y="173"/>
                  </a:lnTo>
                  <a:lnTo>
                    <a:pt x="37" y="163"/>
                  </a:lnTo>
                  <a:lnTo>
                    <a:pt x="27" y="137"/>
                  </a:lnTo>
                  <a:lnTo>
                    <a:pt x="15" y="101"/>
                  </a:lnTo>
                  <a:lnTo>
                    <a:pt x="4" y="63"/>
                  </a:lnTo>
                  <a:lnTo>
                    <a:pt x="0" y="28"/>
                  </a:lnTo>
                  <a:lnTo>
                    <a:pt x="5" y="5"/>
                  </a:lnTo>
                  <a:lnTo>
                    <a:pt x="26" y="0"/>
                  </a:lnTo>
                  <a:lnTo>
                    <a:pt x="65" y="18"/>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64" name="Freeform 20"/>
            <p:cNvSpPr>
              <a:spLocks/>
            </p:cNvSpPr>
            <p:nvPr/>
          </p:nvSpPr>
          <p:spPr bwMode="auto">
            <a:xfrm>
              <a:off x="4603" y="2526"/>
              <a:ext cx="147" cy="46"/>
            </a:xfrm>
            <a:custGeom>
              <a:avLst/>
              <a:gdLst/>
              <a:ahLst/>
              <a:cxnLst>
                <a:cxn ang="0">
                  <a:pos x="0" y="21"/>
                </a:cxn>
                <a:cxn ang="0">
                  <a:pos x="9" y="18"/>
                </a:cxn>
                <a:cxn ang="0">
                  <a:pos x="29" y="13"/>
                </a:cxn>
                <a:cxn ang="0">
                  <a:pos x="58" y="6"/>
                </a:cxn>
                <a:cxn ang="0">
                  <a:pos x="90" y="1"/>
                </a:cxn>
                <a:cxn ang="0">
                  <a:pos x="118" y="0"/>
                </a:cxn>
                <a:cxn ang="0">
                  <a:pos x="139" y="5"/>
                </a:cxn>
                <a:cxn ang="0">
                  <a:pos x="146" y="18"/>
                </a:cxn>
                <a:cxn ang="0">
                  <a:pos x="136" y="43"/>
                </a:cxn>
                <a:cxn ang="0">
                  <a:pos x="134" y="43"/>
                </a:cxn>
                <a:cxn ang="0">
                  <a:pos x="126" y="44"/>
                </a:cxn>
                <a:cxn ang="0">
                  <a:pos x="114" y="45"/>
                </a:cxn>
                <a:cxn ang="0">
                  <a:pos x="97" y="44"/>
                </a:cxn>
                <a:cxn ang="0">
                  <a:pos x="77" y="43"/>
                </a:cxn>
                <a:cxn ang="0">
                  <a:pos x="53" y="39"/>
                </a:cxn>
                <a:cxn ang="0">
                  <a:pos x="28" y="32"/>
                </a:cxn>
                <a:cxn ang="0">
                  <a:pos x="0" y="21"/>
                </a:cxn>
              </a:cxnLst>
              <a:rect l="0" t="0" r="r" b="b"/>
              <a:pathLst>
                <a:path w="147" h="46">
                  <a:moveTo>
                    <a:pt x="0" y="21"/>
                  </a:moveTo>
                  <a:lnTo>
                    <a:pt x="9" y="18"/>
                  </a:lnTo>
                  <a:lnTo>
                    <a:pt x="29" y="13"/>
                  </a:lnTo>
                  <a:lnTo>
                    <a:pt x="58" y="6"/>
                  </a:lnTo>
                  <a:lnTo>
                    <a:pt x="90" y="1"/>
                  </a:lnTo>
                  <a:lnTo>
                    <a:pt x="118" y="0"/>
                  </a:lnTo>
                  <a:lnTo>
                    <a:pt x="139" y="5"/>
                  </a:lnTo>
                  <a:lnTo>
                    <a:pt x="146" y="18"/>
                  </a:lnTo>
                  <a:lnTo>
                    <a:pt x="136" y="43"/>
                  </a:lnTo>
                  <a:lnTo>
                    <a:pt x="134" y="43"/>
                  </a:lnTo>
                  <a:lnTo>
                    <a:pt x="126" y="44"/>
                  </a:lnTo>
                  <a:lnTo>
                    <a:pt x="114" y="45"/>
                  </a:lnTo>
                  <a:lnTo>
                    <a:pt x="97" y="44"/>
                  </a:lnTo>
                  <a:lnTo>
                    <a:pt x="77" y="43"/>
                  </a:lnTo>
                  <a:lnTo>
                    <a:pt x="53" y="39"/>
                  </a:lnTo>
                  <a:lnTo>
                    <a:pt x="28" y="32"/>
                  </a:lnTo>
                  <a:lnTo>
                    <a:pt x="0" y="21"/>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65" name="Freeform 21"/>
            <p:cNvSpPr>
              <a:spLocks/>
            </p:cNvSpPr>
            <p:nvPr/>
          </p:nvSpPr>
          <p:spPr bwMode="auto">
            <a:xfrm>
              <a:off x="4215" y="2492"/>
              <a:ext cx="282" cy="340"/>
            </a:xfrm>
            <a:custGeom>
              <a:avLst/>
              <a:gdLst/>
              <a:ahLst/>
              <a:cxnLst>
                <a:cxn ang="0">
                  <a:pos x="229" y="152"/>
                </a:cxn>
                <a:cxn ang="0">
                  <a:pos x="227" y="142"/>
                </a:cxn>
                <a:cxn ang="0">
                  <a:pos x="222" y="117"/>
                </a:cxn>
                <a:cxn ang="0">
                  <a:pos x="212" y="84"/>
                </a:cxn>
                <a:cxn ang="0">
                  <a:pos x="197" y="50"/>
                </a:cxn>
                <a:cxn ang="0">
                  <a:pos x="177" y="19"/>
                </a:cxn>
                <a:cxn ang="0">
                  <a:pos x="153" y="1"/>
                </a:cxn>
                <a:cxn ang="0">
                  <a:pos x="124" y="0"/>
                </a:cxn>
                <a:cxn ang="0">
                  <a:pos x="90" y="23"/>
                </a:cxn>
                <a:cxn ang="0">
                  <a:pos x="71" y="45"/>
                </a:cxn>
                <a:cxn ang="0">
                  <a:pos x="53" y="70"/>
                </a:cxn>
                <a:cxn ang="0">
                  <a:pos x="37" y="101"/>
                </a:cxn>
                <a:cxn ang="0">
                  <a:pos x="22" y="134"/>
                </a:cxn>
                <a:cxn ang="0">
                  <a:pos x="11" y="168"/>
                </a:cxn>
                <a:cxn ang="0">
                  <a:pos x="4" y="202"/>
                </a:cxn>
                <a:cxn ang="0">
                  <a:pos x="0" y="233"/>
                </a:cxn>
                <a:cxn ang="0">
                  <a:pos x="2" y="265"/>
                </a:cxn>
                <a:cxn ang="0">
                  <a:pos x="10" y="292"/>
                </a:cxn>
                <a:cxn ang="0">
                  <a:pos x="23" y="313"/>
                </a:cxn>
                <a:cxn ang="0">
                  <a:pos x="43" y="329"/>
                </a:cxn>
                <a:cxn ang="0">
                  <a:pos x="74" y="338"/>
                </a:cxn>
                <a:cxn ang="0">
                  <a:pos x="111" y="339"/>
                </a:cxn>
                <a:cxn ang="0">
                  <a:pos x="157" y="330"/>
                </a:cxn>
                <a:cxn ang="0">
                  <a:pos x="214" y="311"/>
                </a:cxn>
                <a:cxn ang="0">
                  <a:pos x="281" y="279"/>
                </a:cxn>
                <a:cxn ang="0">
                  <a:pos x="274" y="282"/>
                </a:cxn>
                <a:cxn ang="0">
                  <a:pos x="253" y="287"/>
                </a:cxn>
                <a:cxn ang="0">
                  <a:pos x="224" y="292"/>
                </a:cxn>
                <a:cxn ang="0">
                  <a:pos x="191" y="294"/>
                </a:cxn>
                <a:cxn ang="0">
                  <a:pos x="155" y="293"/>
                </a:cxn>
                <a:cxn ang="0">
                  <a:pos x="124" y="284"/>
                </a:cxn>
                <a:cxn ang="0">
                  <a:pos x="101" y="267"/>
                </a:cxn>
                <a:cxn ang="0">
                  <a:pos x="89" y="238"/>
                </a:cxn>
                <a:cxn ang="0">
                  <a:pos x="89" y="207"/>
                </a:cxn>
                <a:cxn ang="0">
                  <a:pos x="99" y="180"/>
                </a:cxn>
                <a:cxn ang="0">
                  <a:pos x="115" y="159"/>
                </a:cxn>
                <a:cxn ang="0">
                  <a:pos x="137" y="143"/>
                </a:cxn>
                <a:cxn ang="0">
                  <a:pos x="160" y="136"/>
                </a:cxn>
                <a:cxn ang="0">
                  <a:pos x="185" y="134"/>
                </a:cxn>
                <a:cxn ang="0">
                  <a:pos x="210" y="140"/>
                </a:cxn>
                <a:cxn ang="0">
                  <a:pos x="229" y="152"/>
                </a:cxn>
              </a:cxnLst>
              <a:rect l="0" t="0" r="r" b="b"/>
              <a:pathLst>
                <a:path w="282" h="340">
                  <a:moveTo>
                    <a:pt x="229" y="152"/>
                  </a:moveTo>
                  <a:lnTo>
                    <a:pt x="227" y="142"/>
                  </a:lnTo>
                  <a:lnTo>
                    <a:pt x="222" y="117"/>
                  </a:lnTo>
                  <a:lnTo>
                    <a:pt x="212" y="84"/>
                  </a:lnTo>
                  <a:lnTo>
                    <a:pt x="197" y="50"/>
                  </a:lnTo>
                  <a:lnTo>
                    <a:pt x="177" y="19"/>
                  </a:lnTo>
                  <a:lnTo>
                    <a:pt x="153" y="1"/>
                  </a:lnTo>
                  <a:lnTo>
                    <a:pt x="124" y="0"/>
                  </a:lnTo>
                  <a:lnTo>
                    <a:pt x="90" y="23"/>
                  </a:lnTo>
                  <a:lnTo>
                    <a:pt x="71" y="45"/>
                  </a:lnTo>
                  <a:lnTo>
                    <a:pt x="53" y="70"/>
                  </a:lnTo>
                  <a:lnTo>
                    <a:pt x="37" y="101"/>
                  </a:lnTo>
                  <a:lnTo>
                    <a:pt x="22" y="134"/>
                  </a:lnTo>
                  <a:lnTo>
                    <a:pt x="11" y="168"/>
                  </a:lnTo>
                  <a:lnTo>
                    <a:pt x="4" y="202"/>
                  </a:lnTo>
                  <a:lnTo>
                    <a:pt x="0" y="233"/>
                  </a:lnTo>
                  <a:lnTo>
                    <a:pt x="2" y="265"/>
                  </a:lnTo>
                  <a:lnTo>
                    <a:pt x="10" y="292"/>
                  </a:lnTo>
                  <a:lnTo>
                    <a:pt x="23" y="313"/>
                  </a:lnTo>
                  <a:lnTo>
                    <a:pt x="43" y="329"/>
                  </a:lnTo>
                  <a:lnTo>
                    <a:pt x="74" y="338"/>
                  </a:lnTo>
                  <a:lnTo>
                    <a:pt x="111" y="339"/>
                  </a:lnTo>
                  <a:lnTo>
                    <a:pt x="157" y="330"/>
                  </a:lnTo>
                  <a:lnTo>
                    <a:pt x="214" y="311"/>
                  </a:lnTo>
                  <a:lnTo>
                    <a:pt x="281" y="279"/>
                  </a:lnTo>
                  <a:lnTo>
                    <a:pt x="274" y="282"/>
                  </a:lnTo>
                  <a:lnTo>
                    <a:pt x="253" y="287"/>
                  </a:lnTo>
                  <a:lnTo>
                    <a:pt x="224" y="292"/>
                  </a:lnTo>
                  <a:lnTo>
                    <a:pt x="191" y="294"/>
                  </a:lnTo>
                  <a:lnTo>
                    <a:pt x="155" y="293"/>
                  </a:lnTo>
                  <a:lnTo>
                    <a:pt x="124" y="284"/>
                  </a:lnTo>
                  <a:lnTo>
                    <a:pt x="101" y="267"/>
                  </a:lnTo>
                  <a:lnTo>
                    <a:pt x="89" y="238"/>
                  </a:lnTo>
                  <a:lnTo>
                    <a:pt x="89" y="207"/>
                  </a:lnTo>
                  <a:lnTo>
                    <a:pt x="99" y="180"/>
                  </a:lnTo>
                  <a:lnTo>
                    <a:pt x="115" y="159"/>
                  </a:lnTo>
                  <a:lnTo>
                    <a:pt x="137" y="143"/>
                  </a:lnTo>
                  <a:lnTo>
                    <a:pt x="160" y="136"/>
                  </a:lnTo>
                  <a:lnTo>
                    <a:pt x="185" y="134"/>
                  </a:lnTo>
                  <a:lnTo>
                    <a:pt x="210" y="140"/>
                  </a:lnTo>
                  <a:lnTo>
                    <a:pt x="229" y="152"/>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66" name="Freeform 22"/>
            <p:cNvSpPr>
              <a:spLocks/>
            </p:cNvSpPr>
            <p:nvPr/>
          </p:nvSpPr>
          <p:spPr bwMode="auto">
            <a:xfrm>
              <a:off x="3987" y="2183"/>
              <a:ext cx="335" cy="314"/>
            </a:xfrm>
            <a:custGeom>
              <a:avLst/>
              <a:gdLst/>
              <a:ahLst/>
              <a:cxnLst>
                <a:cxn ang="0">
                  <a:pos x="242" y="278"/>
                </a:cxn>
                <a:cxn ang="0">
                  <a:pos x="243" y="268"/>
                </a:cxn>
                <a:cxn ang="0">
                  <a:pos x="245" y="243"/>
                </a:cxn>
                <a:cxn ang="0">
                  <a:pos x="246" y="207"/>
                </a:cxn>
                <a:cxn ang="0">
                  <a:pos x="244" y="167"/>
                </a:cxn>
                <a:cxn ang="0">
                  <a:pos x="233" y="131"/>
                </a:cxn>
                <a:cxn ang="0">
                  <a:pos x="212" y="101"/>
                </a:cxn>
                <a:cxn ang="0">
                  <a:pos x="177" y="85"/>
                </a:cxn>
                <a:cxn ang="0">
                  <a:pos x="126" y="87"/>
                </a:cxn>
                <a:cxn ang="0">
                  <a:pos x="79" y="107"/>
                </a:cxn>
                <a:cxn ang="0">
                  <a:pos x="53" y="135"/>
                </a:cxn>
                <a:cxn ang="0">
                  <a:pos x="44" y="169"/>
                </a:cxn>
                <a:cxn ang="0">
                  <a:pos x="51" y="205"/>
                </a:cxn>
                <a:cxn ang="0">
                  <a:pos x="65" y="240"/>
                </a:cxn>
                <a:cxn ang="0">
                  <a:pos x="86" y="272"/>
                </a:cxn>
                <a:cxn ang="0">
                  <a:pos x="110" y="297"/>
                </a:cxn>
                <a:cxn ang="0">
                  <a:pos x="132" y="313"/>
                </a:cxn>
                <a:cxn ang="0">
                  <a:pos x="129" y="311"/>
                </a:cxn>
                <a:cxn ang="0">
                  <a:pos x="122" y="306"/>
                </a:cxn>
                <a:cxn ang="0">
                  <a:pos x="111" y="296"/>
                </a:cxn>
                <a:cxn ang="0">
                  <a:pos x="96" y="285"/>
                </a:cxn>
                <a:cxn ang="0">
                  <a:pos x="80" y="271"/>
                </a:cxn>
                <a:cxn ang="0">
                  <a:pos x="64" y="255"/>
                </a:cxn>
                <a:cxn ang="0">
                  <a:pos x="47" y="237"/>
                </a:cxn>
                <a:cxn ang="0">
                  <a:pos x="32" y="217"/>
                </a:cxn>
                <a:cxn ang="0">
                  <a:pos x="17" y="197"/>
                </a:cxn>
                <a:cxn ang="0">
                  <a:pos x="7" y="173"/>
                </a:cxn>
                <a:cxn ang="0">
                  <a:pos x="1" y="152"/>
                </a:cxn>
                <a:cxn ang="0">
                  <a:pos x="0" y="129"/>
                </a:cxn>
                <a:cxn ang="0">
                  <a:pos x="5" y="106"/>
                </a:cxn>
                <a:cxn ang="0">
                  <a:pos x="17" y="82"/>
                </a:cxn>
                <a:cxn ang="0">
                  <a:pos x="39" y="61"/>
                </a:cxn>
                <a:cxn ang="0">
                  <a:pos x="69" y="39"/>
                </a:cxn>
                <a:cxn ang="0">
                  <a:pos x="102" y="22"/>
                </a:cxn>
                <a:cxn ang="0">
                  <a:pos x="132" y="10"/>
                </a:cxn>
                <a:cxn ang="0">
                  <a:pos x="161" y="2"/>
                </a:cxn>
                <a:cxn ang="0">
                  <a:pos x="186" y="0"/>
                </a:cxn>
                <a:cxn ang="0">
                  <a:pos x="210" y="1"/>
                </a:cxn>
                <a:cxn ang="0">
                  <a:pos x="230" y="6"/>
                </a:cxn>
                <a:cxn ang="0">
                  <a:pos x="249" y="15"/>
                </a:cxn>
                <a:cxn ang="0">
                  <a:pos x="265" y="24"/>
                </a:cxn>
                <a:cxn ang="0">
                  <a:pos x="280" y="38"/>
                </a:cxn>
                <a:cxn ang="0">
                  <a:pos x="293" y="53"/>
                </a:cxn>
                <a:cxn ang="0">
                  <a:pos x="304" y="69"/>
                </a:cxn>
                <a:cxn ang="0">
                  <a:pos x="313" y="85"/>
                </a:cxn>
                <a:cxn ang="0">
                  <a:pos x="320" y="102"/>
                </a:cxn>
                <a:cxn ang="0">
                  <a:pos x="325" y="118"/>
                </a:cxn>
                <a:cxn ang="0">
                  <a:pos x="329" y="132"/>
                </a:cxn>
                <a:cxn ang="0">
                  <a:pos x="332" y="147"/>
                </a:cxn>
                <a:cxn ang="0">
                  <a:pos x="334" y="175"/>
                </a:cxn>
                <a:cxn ang="0">
                  <a:pos x="334" y="204"/>
                </a:cxn>
                <a:cxn ang="0">
                  <a:pos x="330" y="231"/>
                </a:cxn>
                <a:cxn ang="0">
                  <a:pos x="323" y="254"/>
                </a:cxn>
                <a:cxn ang="0">
                  <a:pos x="312" y="272"/>
                </a:cxn>
                <a:cxn ang="0">
                  <a:pos x="295" y="284"/>
                </a:cxn>
                <a:cxn ang="0">
                  <a:pos x="271" y="286"/>
                </a:cxn>
                <a:cxn ang="0">
                  <a:pos x="242" y="278"/>
                </a:cxn>
              </a:cxnLst>
              <a:rect l="0" t="0" r="r" b="b"/>
              <a:pathLst>
                <a:path w="335" h="314">
                  <a:moveTo>
                    <a:pt x="242" y="278"/>
                  </a:moveTo>
                  <a:lnTo>
                    <a:pt x="243" y="268"/>
                  </a:lnTo>
                  <a:lnTo>
                    <a:pt x="245" y="243"/>
                  </a:lnTo>
                  <a:lnTo>
                    <a:pt x="246" y="207"/>
                  </a:lnTo>
                  <a:lnTo>
                    <a:pt x="244" y="167"/>
                  </a:lnTo>
                  <a:lnTo>
                    <a:pt x="233" y="131"/>
                  </a:lnTo>
                  <a:lnTo>
                    <a:pt x="212" y="101"/>
                  </a:lnTo>
                  <a:lnTo>
                    <a:pt x="177" y="85"/>
                  </a:lnTo>
                  <a:lnTo>
                    <a:pt x="126" y="87"/>
                  </a:lnTo>
                  <a:lnTo>
                    <a:pt x="79" y="107"/>
                  </a:lnTo>
                  <a:lnTo>
                    <a:pt x="53" y="135"/>
                  </a:lnTo>
                  <a:lnTo>
                    <a:pt x="44" y="169"/>
                  </a:lnTo>
                  <a:lnTo>
                    <a:pt x="51" y="205"/>
                  </a:lnTo>
                  <a:lnTo>
                    <a:pt x="65" y="240"/>
                  </a:lnTo>
                  <a:lnTo>
                    <a:pt x="86" y="272"/>
                  </a:lnTo>
                  <a:lnTo>
                    <a:pt x="110" y="297"/>
                  </a:lnTo>
                  <a:lnTo>
                    <a:pt x="132" y="313"/>
                  </a:lnTo>
                  <a:lnTo>
                    <a:pt x="129" y="311"/>
                  </a:lnTo>
                  <a:lnTo>
                    <a:pt x="122" y="306"/>
                  </a:lnTo>
                  <a:lnTo>
                    <a:pt x="111" y="296"/>
                  </a:lnTo>
                  <a:lnTo>
                    <a:pt x="96" y="285"/>
                  </a:lnTo>
                  <a:lnTo>
                    <a:pt x="80" y="271"/>
                  </a:lnTo>
                  <a:lnTo>
                    <a:pt x="64" y="255"/>
                  </a:lnTo>
                  <a:lnTo>
                    <a:pt x="47" y="237"/>
                  </a:lnTo>
                  <a:lnTo>
                    <a:pt x="32" y="217"/>
                  </a:lnTo>
                  <a:lnTo>
                    <a:pt x="17" y="197"/>
                  </a:lnTo>
                  <a:lnTo>
                    <a:pt x="7" y="173"/>
                  </a:lnTo>
                  <a:lnTo>
                    <a:pt x="1" y="152"/>
                  </a:lnTo>
                  <a:lnTo>
                    <a:pt x="0" y="129"/>
                  </a:lnTo>
                  <a:lnTo>
                    <a:pt x="5" y="106"/>
                  </a:lnTo>
                  <a:lnTo>
                    <a:pt x="17" y="82"/>
                  </a:lnTo>
                  <a:lnTo>
                    <a:pt x="39" y="61"/>
                  </a:lnTo>
                  <a:lnTo>
                    <a:pt x="69" y="39"/>
                  </a:lnTo>
                  <a:lnTo>
                    <a:pt x="102" y="22"/>
                  </a:lnTo>
                  <a:lnTo>
                    <a:pt x="132" y="10"/>
                  </a:lnTo>
                  <a:lnTo>
                    <a:pt x="161" y="2"/>
                  </a:lnTo>
                  <a:lnTo>
                    <a:pt x="186" y="0"/>
                  </a:lnTo>
                  <a:lnTo>
                    <a:pt x="210" y="1"/>
                  </a:lnTo>
                  <a:lnTo>
                    <a:pt x="230" y="6"/>
                  </a:lnTo>
                  <a:lnTo>
                    <a:pt x="249" y="15"/>
                  </a:lnTo>
                  <a:lnTo>
                    <a:pt x="265" y="24"/>
                  </a:lnTo>
                  <a:lnTo>
                    <a:pt x="280" y="38"/>
                  </a:lnTo>
                  <a:lnTo>
                    <a:pt x="293" y="53"/>
                  </a:lnTo>
                  <a:lnTo>
                    <a:pt x="304" y="69"/>
                  </a:lnTo>
                  <a:lnTo>
                    <a:pt x="313" y="85"/>
                  </a:lnTo>
                  <a:lnTo>
                    <a:pt x="320" y="102"/>
                  </a:lnTo>
                  <a:lnTo>
                    <a:pt x="325" y="118"/>
                  </a:lnTo>
                  <a:lnTo>
                    <a:pt x="329" y="132"/>
                  </a:lnTo>
                  <a:lnTo>
                    <a:pt x="332" y="147"/>
                  </a:lnTo>
                  <a:lnTo>
                    <a:pt x="334" y="175"/>
                  </a:lnTo>
                  <a:lnTo>
                    <a:pt x="334" y="204"/>
                  </a:lnTo>
                  <a:lnTo>
                    <a:pt x="330" y="231"/>
                  </a:lnTo>
                  <a:lnTo>
                    <a:pt x="323" y="254"/>
                  </a:lnTo>
                  <a:lnTo>
                    <a:pt x="312" y="272"/>
                  </a:lnTo>
                  <a:lnTo>
                    <a:pt x="295" y="284"/>
                  </a:lnTo>
                  <a:lnTo>
                    <a:pt x="271" y="286"/>
                  </a:lnTo>
                  <a:lnTo>
                    <a:pt x="242" y="278"/>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67" name="Freeform 23"/>
            <p:cNvSpPr>
              <a:spLocks/>
            </p:cNvSpPr>
            <p:nvPr/>
          </p:nvSpPr>
          <p:spPr bwMode="auto">
            <a:xfrm>
              <a:off x="3874" y="2513"/>
              <a:ext cx="345" cy="228"/>
            </a:xfrm>
            <a:custGeom>
              <a:avLst/>
              <a:gdLst/>
              <a:ahLst/>
              <a:cxnLst>
                <a:cxn ang="0">
                  <a:pos x="344" y="53"/>
                </a:cxn>
                <a:cxn ang="0">
                  <a:pos x="342" y="56"/>
                </a:cxn>
                <a:cxn ang="0">
                  <a:pos x="337" y="63"/>
                </a:cxn>
                <a:cxn ang="0">
                  <a:pos x="328" y="75"/>
                </a:cxn>
                <a:cxn ang="0">
                  <a:pos x="317" y="89"/>
                </a:cxn>
                <a:cxn ang="0">
                  <a:pos x="302" y="107"/>
                </a:cxn>
                <a:cxn ang="0">
                  <a:pos x="285" y="125"/>
                </a:cxn>
                <a:cxn ang="0">
                  <a:pos x="265" y="144"/>
                </a:cxn>
                <a:cxn ang="0">
                  <a:pos x="244" y="163"/>
                </a:cxn>
                <a:cxn ang="0">
                  <a:pos x="222" y="181"/>
                </a:cxn>
                <a:cxn ang="0">
                  <a:pos x="199" y="197"/>
                </a:cxn>
                <a:cxn ang="0">
                  <a:pos x="174" y="210"/>
                </a:cxn>
                <a:cxn ang="0">
                  <a:pos x="150" y="220"/>
                </a:cxn>
                <a:cxn ang="0">
                  <a:pos x="123" y="226"/>
                </a:cxn>
                <a:cxn ang="0">
                  <a:pos x="97" y="227"/>
                </a:cxn>
                <a:cxn ang="0">
                  <a:pos x="71" y="222"/>
                </a:cxn>
                <a:cxn ang="0">
                  <a:pos x="45" y="210"/>
                </a:cxn>
                <a:cxn ang="0">
                  <a:pos x="25" y="194"/>
                </a:cxn>
                <a:cxn ang="0">
                  <a:pos x="10" y="177"/>
                </a:cxn>
                <a:cxn ang="0">
                  <a:pos x="1" y="159"/>
                </a:cxn>
                <a:cxn ang="0">
                  <a:pos x="0" y="141"/>
                </a:cxn>
                <a:cxn ang="0">
                  <a:pos x="2" y="123"/>
                </a:cxn>
                <a:cxn ang="0">
                  <a:pos x="11" y="106"/>
                </a:cxn>
                <a:cxn ang="0">
                  <a:pos x="23" y="86"/>
                </a:cxn>
                <a:cxn ang="0">
                  <a:pos x="37" y="69"/>
                </a:cxn>
                <a:cxn ang="0">
                  <a:pos x="54" y="55"/>
                </a:cxn>
                <a:cxn ang="0">
                  <a:pos x="71" y="40"/>
                </a:cxn>
                <a:cxn ang="0">
                  <a:pos x="91" y="28"/>
                </a:cxn>
                <a:cxn ang="0">
                  <a:pos x="111" y="17"/>
                </a:cxn>
                <a:cxn ang="0">
                  <a:pos x="129" y="8"/>
                </a:cxn>
                <a:cxn ang="0">
                  <a:pos x="149" y="2"/>
                </a:cxn>
                <a:cxn ang="0">
                  <a:pos x="165" y="0"/>
                </a:cxn>
                <a:cxn ang="0">
                  <a:pos x="178" y="0"/>
                </a:cxn>
                <a:cxn ang="0">
                  <a:pos x="198" y="55"/>
                </a:cxn>
                <a:cxn ang="0">
                  <a:pos x="190" y="57"/>
                </a:cxn>
                <a:cxn ang="0">
                  <a:pos x="171" y="64"/>
                </a:cxn>
                <a:cxn ang="0">
                  <a:pos x="145" y="74"/>
                </a:cxn>
                <a:cxn ang="0">
                  <a:pos x="119" y="86"/>
                </a:cxn>
                <a:cxn ang="0">
                  <a:pos x="98" y="102"/>
                </a:cxn>
                <a:cxn ang="0">
                  <a:pos x="87" y="118"/>
                </a:cxn>
                <a:cxn ang="0">
                  <a:pos x="93" y="135"/>
                </a:cxn>
                <a:cxn ang="0">
                  <a:pos x="122" y="149"/>
                </a:cxn>
                <a:cxn ang="0">
                  <a:pos x="143" y="155"/>
                </a:cxn>
                <a:cxn ang="0">
                  <a:pos x="160" y="158"/>
                </a:cxn>
                <a:cxn ang="0">
                  <a:pos x="177" y="158"/>
                </a:cxn>
                <a:cxn ang="0">
                  <a:pos x="192" y="155"/>
                </a:cxn>
                <a:cxn ang="0">
                  <a:pos x="206" y="152"/>
                </a:cxn>
                <a:cxn ang="0">
                  <a:pos x="220" y="146"/>
                </a:cxn>
                <a:cxn ang="0">
                  <a:pos x="233" y="138"/>
                </a:cxn>
                <a:cxn ang="0">
                  <a:pos x="246" y="129"/>
                </a:cxn>
                <a:cxn ang="0">
                  <a:pos x="257" y="120"/>
                </a:cxn>
                <a:cxn ang="0">
                  <a:pos x="270" y="109"/>
                </a:cxn>
                <a:cxn ang="0">
                  <a:pos x="281" y="98"/>
                </a:cxn>
                <a:cxn ang="0">
                  <a:pos x="294" y="87"/>
                </a:cxn>
                <a:cxn ang="0">
                  <a:pos x="306" y="78"/>
                </a:cxn>
                <a:cxn ang="0">
                  <a:pos x="318" y="69"/>
                </a:cxn>
                <a:cxn ang="0">
                  <a:pos x="330" y="61"/>
                </a:cxn>
                <a:cxn ang="0">
                  <a:pos x="344" y="53"/>
                </a:cxn>
              </a:cxnLst>
              <a:rect l="0" t="0" r="r" b="b"/>
              <a:pathLst>
                <a:path w="345" h="228">
                  <a:moveTo>
                    <a:pt x="344" y="53"/>
                  </a:moveTo>
                  <a:lnTo>
                    <a:pt x="342" y="56"/>
                  </a:lnTo>
                  <a:lnTo>
                    <a:pt x="337" y="63"/>
                  </a:lnTo>
                  <a:lnTo>
                    <a:pt x="328" y="75"/>
                  </a:lnTo>
                  <a:lnTo>
                    <a:pt x="317" y="89"/>
                  </a:lnTo>
                  <a:lnTo>
                    <a:pt x="302" y="107"/>
                  </a:lnTo>
                  <a:lnTo>
                    <a:pt x="285" y="125"/>
                  </a:lnTo>
                  <a:lnTo>
                    <a:pt x="265" y="144"/>
                  </a:lnTo>
                  <a:lnTo>
                    <a:pt x="244" y="163"/>
                  </a:lnTo>
                  <a:lnTo>
                    <a:pt x="222" y="181"/>
                  </a:lnTo>
                  <a:lnTo>
                    <a:pt x="199" y="197"/>
                  </a:lnTo>
                  <a:lnTo>
                    <a:pt x="174" y="210"/>
                  </a:lnTo>
                  <a:lnTo>
                    <a:pt x="150" y="220"/>
                  </a:lnTo>
                  <a:lnTo>
                    <a:pt x="123" y="226"/>
                  </a:lnTo>
                  <a:lnTo>
                    <a:pt x="97" y="227"/>
                  </a:lnTo>
                  <a:lnTo>
                    <a:pt x="71" y="222"/>
                  </a:lnTo>
                  <a:lnTo>
                    <a:pt x="45" y="210"/>
                  </a:lnTo>
                  <a:lnTo>
                    <a:pt x="25" y="194"/>
                  </a:lnTo>
                  <a:lnTo>
                    <a:pt x="10" y="177"/>
                  </a:lnTo>
                  <a:lnTo>
                    <a:pt x="1" y="159"/>
                  </a:lnTo>
                  <a:lnTo>
                    <a:pt x="0" y="141"/>
                  </a:lnTo>
                  <a:lnTo>
                    <a:pt x="2" y="123"/>
                  </a:lnTo>
                  <a:lnTo>
                    <a:pt x="11" y="106"/>
                  </a:lnTo>
                  <a:lnTo>
                    <a:pt x="23" y="86"/>
                  </a:lnTo>
                  <a:lnTo>
                    <a:pt x="37" y="69"/>
                  </a:lnTo>
                  <a:lnTo>
                    <a:pt x="54" y="55"/>
                  </a:lnTo>
                  <a:lnTo>
                    <a:pt x="71" y="40"/>
                  </a:lnTo>
                  <a:lnTo>
                    <a:pt x="91" y="28"/>
                  </a:lnTo>
                  <a:lnTo>
                    <a:pt x="111" y="17"/>
                  </a:lnTo>
                  <a:lnTo>
                    <a:pt x="129" y="8"/>
                  </a:lnTo>
                  <a:lnTo>
                    <a:pt x="149" y="2"/>
                  </a:lnTo>
                  <a:lnTo>
                    <a:pt x="165" y="0"/>
                  </a:lnTo>
                  <a:lnTo>
                    <a:pt x="178" y="0"/>
                  </a:lnTo>
                  <a:lnTo>
                    <a:pt x="198" y="55"/>
                  </a:lnTo>
                  <a:lnTo>
                    <a:pt x="190" y="57"/>
                  </a:lnTo>
                  <a:lnTo>
                    <a:pt x="171" y="64"/>
                  </a:lnTo>
                  <a:lnTo>
                    <a:pt x="145" y="74"/>
                  </a:lnTo>
                  <a:lnTo>
                    <a:pt x="119" y="86"/>
                  </a:lnTo>
                  <a:lnTo>
                    <a:pt x="98" y="102"/>
                  </a:lnTo>
                  <a:lnTo>
                    <a:pt x="87" y="118"/>
                  </a:lnTo>
                  <a:lnTo>
                    <a:pt x="93" y="135"/>
                  </a:lnTo>
                  <a:lnTo>
                    <a:pt x="122" y="149"/>
                  </a:lnTo>
                  <a:lnTo>
                    <a:pt x="143" y="155"/>
                  </a:lnTo>
                  <a:lnTo>
                    <a:pt x="160" y="158"/>
                  </a:lnTo>
                  <a:lnTo>
                    <a:pt x="177" y="158"/>
                  </a:lnTo>
                  <a:lnTo>
                    <a:pt x="192" y="155"/>
                  </a:lnTo>
                  <a:lnTo>
                    <a:pt x="206" y="152"/>
                  </a:lnTo>
                  <a:lnTo>
                    <a:pt x="220" y="146"/>
                  </a:lnTo>
                  <a:lnTo>
                    <a:pt x="233" y="138"/>
                  </a:lnTo>
                  <a:lnTo>
                    <a:pt x="246" y="129"/>
                  </a:lnTo>
                  <a:lnTo>
                    <a:pt x="257" y="120"/>
                  </a:lnTo>
                  <a:lnTo>
                    <a:pt x="270" y="109"/>
                  </a:lnTo>
                  <a:lnTo>
                    <a:pt x="281" y="98"/>
                  </a:lnTo>
                  <a:lnTo>
                    <a:pt x="294" y="87"/>
                  </a:lnTo>
                  <a:lnTo>
                    <a:pt x="306" y="78"/>
                  </a:lnTo>
                  <a:lnTo>
                    <a:pt x="318" y="69"/>
                  </a:lnTo>
                  <a:lnTo>
                    <a:pt x="330" y="61"/>
                  </a:lnTo>
                  <a:lnTo>
                    <a:pt x="344" y="53"/>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68" name="Freeform 24"/>
            <p:cNvSpPr>
              <a:spLocks/>
            </p:cNvSpPr>
            <p:nvPr/>
          </p:nvSpPr>
          <p:spPr bwMode="auto">
            <a:xfrm>
              <a:off x="3737" y="2285"/>
              <a:ext cx="250" cy="207"/>
            </a:xfrm>
            <a:custGeom>
              <a:avLst/>
              <a:gdLst/>
              <a:ahLst/>
              <a:cxnLst>
                <a:cxn ang="0">
                  <a:pos x="249" y="183"/>
                </a:cxn>
                <a:cxn ang="0">
                  <a:pos x="247" y="184"/>
                </a:cxn>
                <a:cxn ang="0">
                  <a:pos x="240" y="185"/>
                </a:cxn>
                <a:cxn ang="0">
                  <a:pos x="229" y="189"/>
                </a:cxn>
                <a:cxn ang="0">
                  <a:pos x="216" y="193"/>
                </a:cxn>
                <a:cxn ang="0">
                  <a:pos x="198" y="196"/>
                </a:cxn>
                <a:cxn ang="0">
                  <a:pos x="180" y="199"/>
                </a:cxn>
                <a:cxn ang="0">
                  <a:pos x="160" y="204"/>
                </a:cxn>
                <a:cxn ang="0">
                  <a:pos x="138" y="205"/>
                </a:cxn>
                <a:cxn ang="0">
                  <a:pos x="117" y="206"/>
                </a:cxn>
                <a:cxn ang="0">
                  <a:pos x="95" y="204"/>
                </a:cxn>
                <a:cxn ang="0">
                  <a:pos x="75" y="199"/>
                </a:cxn>
                <a:cxn ang="0">
                  <a:pos x="55" y="193"/>
                </a:cxn>
                <a:cxn ang="0">
                  <a:pos x="38" y="184"/>
                </a:cxn>
                <a:cxn ang="0">
                  <a:pos x="25" y="172"/>
                </a:cxn>
                <a:cxn ang="0">
                  <a:pos x="11" y="156"/>
                </a:cxn>
                <a:cxn ang="0">
                  <a:pos x="4" y="136"/>
                </a:cxn>
                <a:cxn ang="0">
                  <a:pos x="0" y="114"/>
                </a:cxn>
                <a:cxn ang="0">
                  <a:pos x="2" y="93"/>
                </a:cxn>
                <a:cxn ang="0">
                  <a:pos x="7" y="75"/>
                </a:cxn>
                <a:cxn ang="0">
                  <a:pos x="18" y="56"/>
                </a:cxn>
                <a:cxn ang="0">
                  <a:pos x="31" y="41"/>
                </a:cxn>
                <a:cxn ang="0">
                  <a:pos x="47" y="28"/>
                </a:cxn>
                <a:cxn ang="0">
                  <a:pos x="63" y="17"/>
                </a:cxn>
                <a:cxn ang="0">
                  <a:pos x="81" y="8"/>
                </a:cxn>
                <a:cxn ang="0">
                  <a:pos x="101" y="2"/>
                </a:cxn>
                <a:cxn ang="0">
                  <a:pos x="121" y="0"/>
                </a:cxn>
                <a:cxn ang="0">
                  <a:pos x="139" y="0"/>
                </a:cxn>
                <a:cxn ang="0">
                  <a:pos x="159" y="5"/>
                </a:cxn>
                <a:cxn ang="0">
                  <a:pos x="175" y="12"/>
                </a:cxn>
                <a:cxn ang="0">
                  <a:pos x="190" y="24"/>
                </a:cxn>
                <a:cxn ang="0">
                  <a:pos x="202" y="40"/>
                </a:cxn>
                <a:cxn ang="0">
                  <a:pos x="211" y="61"/>
                </a:cxn>
                <a:cxn ang="0">
                  <a:pos x="211" y="63"/>
                </a:cxn>
                <a:cxn ang="0">
                  <a:pos x="210" y="68"/>
                </a:cxn>
                <a:cxn ang="0">
                  <a:pos x="206" y="75"/>
                </a:cxn>
                <a:cxn ang="0">
                  <a:pos x="200" y="81"/>
                </a:cxn>
                <a:cxn ang="0">
                  <a:pos x="190" y="86"/>
                </a:cxn>
                <a:cxn ang="0">
                  <a:pos x="175" y="88"/>
                </a:cxn>
                <a:cxn ang="0">
                  <a:pos x="155" y="87"/>
                </a:cxn>
                <a:cxn ang="0">
                  <a:pos x="128" y="80"/>
                </a:cxn>
                <a:cxn ang="0">
                  <a:pos x="101" y="73"/>
                </a:cxn>
                <a:cxn ang="0">
                  <a:pos x="80" y="73"/>
                </a:cxn>
                <a:cxn ang="0">
                  <a:pos x="67" y="81"/>
                </a:cxn>
                <a:cxn ang="0">
                  <a:pos x="62" y="92"/>
                </a:cxn>
                <a:cxn ang="0">
                  <a:pos x="64" y="105"/>
                </a:cxn>
                <a:cxn ang="0">
                  <a:pos x="78" y="121"/>
                </a:cxn>
                <a:cxn ang="0">
                  <a:pos x="101" y="137"/>
                </a:cxn>
                <a:cxn ang="0">
                  <a:pos x="137" y="150"/>
                </a:cxn>
                <a:cxn ang="0">
                  <a:pos x="175" y="161"/>
                </a:cxn>
                <a:cxn ang="0">
                  <a:pos x="202" y="170"/>
                </a:cxn>
                <a:cxn ang="0">
                  <a:pos x="222" y="174"/>
                </a:cxn>
                <a:cxn ang="0">
                  <a:pos x="235" y="179"/>
                </a:cxn>
                <a:cxn ang="0">
                  <a:pos x="243" y="182"/>
                </a:cxn>
                <a:cxn ang="0">
                  <a:pos x="248" y="183"/>
                </a:cxn>
                <a:cxn ang="0">
                  <a:pos x="249" y="183"/>
                </a:cxn>
              </a:cxnLst>
              <a:rect l="0" t="0" r="r" b="b"/>
              <a:pathLst>
                <a:path w="250" h="207">
                  <a:moveTo>
                    <a:pt x="249" y="183"/>
                  </a:moveTo>
                  <a:lnTo>
                    <a:pt x="247" y="184"/>
                  </a:lnTo>
                  <a:lnTo>
                    <a:pt x="240" y="185"/>
                  </a:lnTo>
                  <a:lnTo>
                    <a:pt x="229" y="189"/>
                  </a:lnTo>
                  <a:lnTo>
                    <a:pt x="216" y="193"/>
                  </a:lnTo>
                  <a:lnTo>
                    <a:pt x="198" y="196"/>
                  </a:lnTo>
                  <a:lnTo>
                    <a:pt x="180" y="199"/>
                  </a:lnTo>
                  <a:lnTo>
                    <a:pt x="160" y="204"/>
                  </a:lnTo>
                  <a:lnTo>
                    <a:pt x="138" y="205"/>
                  </a:lnTo>
                  <a:lnTo>
                    <a:pt x="117" y="206"/>
                  </a:lnTo>
                  <a:lnTo>
                    <a:pt x="95" y="204"/>
                  </a:lnTo>
                  <a:lnTo>
                    <a:pt x="75" y="199"/>
                  </a:lnTo>
                  <a:lnTo>
                    <a:pt x="55" y="193"/>
                  </a:lnTo>
                  <a:lnTo>
                    <a:pt x="38" y="184"/>
                  </a:lnTo>
                  <a:lnTo>
                    <a:pt x="25" y="172"/>
                  </a:lnTo>
                  <a:lnTo>
                    <a:pt x="11" y="156"/>
                  </a:lnTo>
                  <a:lnTo>
                    <a:pt x="4" y="136"/>
                  </a:lnTo>
                  <a:lnTo>
                    <a:pt x="0" y="114"/>
                  </a:lnTo>
                  <a:lnTo>
                    <a:pt x="2" y="93"/>
                  </a:lnTo>
                  <a:lnTo>
                    <a:pt x="7" y="75"/>
                  </a:lnTo>
                  <a:lnTo>
                    <a:pt x="18" y="56"/>
                  </a:lnTo>
                  <a:lnTo>
                    <a:pt x="31" y="41"/>
                  </a:lnTo>
                  <a:lnTo>
                    <a:pt x="47" y="28"/>
                  </a:lnTo>
                  <a:lnTo>
                    <a:pt x="63" y="17"/>
                  </a:lnTo>
                  <a:lnTo>
                    <a:pt x="81" y="8"/>
                  </a:lnTo>
                  <a:lnTo>
                    <a:pt x="101" y="2"/>
                  </a:lnTo>
                  <a:lnTo>
                    <a:pt x="121" y="0"/>
                  </a:lnTo>
                  <a:lnTo>
                    <a:pt x="139" y="0"/>
                  </a:lnTo>
                  <a:lnTo>
                    <a:pt x="159" y="5"/>
                  </a:lnTo>
                  <a:lnTo>
                    <a:pt x="175" y="12"/>
                  </a:lnTo>
                  <a:lnTo>
                    <a:pt x="190" y="24"/>
                  </a:lnTo>
                  <a:lnTo>
                    <a:pt x="202" y="40"/>
                  </a:lnTo>
                  <a:lnTo>
                    <a:pt x="211" y="61"/>
                  </a:lnTo>
                  <a:lnTo>
                    <a:pt x="211" y="63"/>
                  </a:lnTo>
                  <a:lnTo>
                    <a:pt x="210" y="68"/>
                  </a:lnTo>
                  <a:lnTo>
                    <a:pt x="206" y="75"/>
                  </a:lnTo>
                  <a:lnTo>
                    <a:pt x="200" y="81"/>
                  </a:lnTo>
                  <a:lnTo>
                    <a:pt x="190" y="86"/>
                  </a:lnTo>
                  <a:lnTo>
                    <a:pt x="175" y="88"/>
                  </a:lnTo>
                  <a:lnTo>
                    <a:pt x="155" y="87"/>
                  </a:lnTo>
                  <a:lnTo>
                    <a:pt x="128" y="80"/>
                  </a:lnTo>
                  <a:lnTo>
                    <a:pt x="101" y="73"/>
                  </a:lnTo>
                  <a:lnTo>
                    <a:pt x="80" y="73"/>
                  </a:lnTo>
                  <a:lnTo>
                    <a:pt x="67" y="81"/>
                  </a:lnTo>
                  <a:lnTo>
                    <a:pt x="62" y="92"/>
                  </a:lnTo>
                  <a:lnTo>
                    <a:pt x="64" y="105"/>
                  </a:lnTo>
                  <a:lnTo>
                    <a:pt x="78" y="121"/>
                  </a:lnTo>
                  <a:lnTo>
                    <a:pt x="101" y="137"/>
                  </a:lnTo>
                  <a:lnTo>
                    <a:pt x="137" y="150"/>
                  </a:lnTo>
                  <a:lnTo>
                    <a:pt x="175" y="161"/>
                  </a:lnTo>
                  <a:lnTo>
                    <a:pt x="202" y="170"/>
                  </a:lnTo>
                  <a:lnTo>
                    <a:pt x="222" y="174"/>
                  </a:lnTo>
                  <a:lnTo>
                    <a:pt x="235" y="179"/>
                  </a:lnTo>
                  <a:lnTo>
                    <a:pt x="243" y="182"/>
                  </a:lnTo>
                  <a:lnTo>
                    <a:pt x="248" y="183"/>
                  </a:lnTo>
                  <a:lnTo>
                    <a:pt x="249" y="183"/>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69" name="Freeform 25"/>
            <p:cNvSpPr>
              <a:spLocks/>
            </p:cNvSpPr>
            <p:nvPr/>
          </p:nvSpPr>
          <p:spPr bwMode="auto">
            <a:xfrm>
              <a:off x="3305" y="1800"/>
              <a:ext cx="92" cy="142"/>
            </a:xfrm>
            <a:custGeom>
              <a:avLst/>
              <a:gdLst/>
              <a:ahLst/>
              <a:cxnLst>
                <a:cxn ang="0">
                  <a:pos x="0" y="64"/>
                </a:cxn>
                <a:cxn ang="0">
                  <a:pos x="65" y="0"/>
                </a:cxn>
                <a:cxn ang="0">
                  <a:pos x="91" y="141"/>
                </a:cxn>
                <a:cxn ang="0">
                  <a:pos x="0" y="64"/>
                </a:cxn>
              </a:cxnLst>
              <a:rect l="0" t="0" r="r" b="b"/>
              <a:pathLst>
                <a:path w="92" h="142">
                  <a:moveTo>
                    <a:pt x="0" y="64"/>
                  </a:moveTo>
                  <a:lnTo>
                    <a:pt x="65" y="0"/>
                  </a:lnTo>
                  <a:lnTo>
                    <a:pt x="91" y="141"/>
                  </a:lnTo>
                  <a:lnTo>
                    <a:pt x="0" y="64"/>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70" name="Freeform 26"/>
            <p:cNvSpPr>
              <a:spLocks/>
            </p:cNvSpPr>
            <p:nvPr/>
          </p:nvSpPr>
          <p:spPr bwMode="auto">
            <a:xfrm>
              <a:off x="3473" y="2286"/>
              <a:ext cx="67" cy="128"/>
            </a:xfrm>
            <a:custGeom>
              <a:avLst/>
              <a:gdLst/>
              <a:ahLst/>
              <a:cxnLst>
                <a:cxn ang="0">
                  <a:pos x="66" y="0"/>
                </a:cxn>
                <a:cxn ang="0">
                  <a:pos x="0" y="51"/>
                </a:cxn>
                <a:cxn ang="0">
                  <a:pos x="66" y="127"/>
                </a:cxn>
                <a:cxn ang="0">
                  <a:pos x="66" y="0"/>
                </a:cxn>
              </a:cxnLst>
              <a:rect l="0" t="0" r="r" b="b"/>
              <a:pathLst>
                <a:path w="67" h="128">
                  <a:moveTo>
                    <a:pt x="66" y="0"/>
                  </a:moveTo>
                  <a:lnTo>
                    <a:pt x="0" y="51"/>
                  </a:lnTo>
                  <a:lnTo>
                    <a:pt x="66" y="127"/>
                  </a:lnTo>
                  <a:lnTo>
                    <a:pt x="66" y="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71" name="Freeform 27"/>
            <p:cNvSpPr>
              <a:spLocks/>
            </p:cNvSpPr>
            <p:nvPr/>
          </p:nvSpPr>
          <p:spPr bwMode="auto">
            <a:xfrm>
              <a:off x="3849" y="1392"/>
              <a:ext cx="92" cy="218"/>
            </a:xfrm>
            <a:custGeom>
              <a:avLst/>
              <a:gdLst/>
              <a:ahLst/>
              <a:cxnLst>
                <a:cxn ang="0">
                  <a:pos x="0" y="63"/>
                </a:cxn>
                <a:cxn ang="0">
                  <a:pos x="91" y="0"/>
                </a:cxn>
                <a:cxn ang="0">
                  <a:pos x="39" y="217"/>
                </a:cxn>
                <a:cxn ang="0">
                  <a:pos x="0" y="63"/>
                </a:cxn>
              </a:cxnLst>
              <a:rect l="0" t="0" r="r" b="b"/>
              <a:pathLst>
                <a:path w="92" h="218">
                  <a:moveTo>
                    <a:pt x="0" y="63"/>
                  </a:moveTo>
                  <a:lnTo>
                    <a:pt x="91" y="0"/>
                  </a:lnTo>
                  <a:lnTo>
                    <a:pt x="39" y="217"/>
                  </a:lnTo>
                  <a:lnTo>
                    <a:pt x="0" y="63"/>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72" name="Freeform 28"/>
            <p:cNvSpPr>
              <a:spLocks/>
            </p:cNvSpPr>
            <p:nvPr/>
          </p:nvSpPr>
          <p:spPr bwMode="auto">
            <a:xfrm>
              <a:off x="4327" y="1737"/>
              <a:ext cx="194" cy="76"/>
            </a:xfrm>
            <a:custGeom>
              <a:avLst/>
              <a:gdLst/>
              <a:ahLst/>
              <a:cxnLst>
                <a:cxn ang="0">
                  <a:pos x="91" y="75"/>
                </a:cxn>
                <a:cxn ang="0">
                  <a:pos x="193" y="0"/>
                </a:cxn>
                <a:cxn ang="0">
                  <a:pos x="0" y="51"/>
                </a:cxn>
                <a:cxn ang="0">
                  <a:pos x="91" y="75"/>
                </a:cxn>
              </a:cxnLst>
              <a:rect l="0" t="0" r="r" b="b"/>
              <a:pathLst>
                <a:path w="194" h="76">
                  <a:moveTo>
                    <a:pt x="91" y="75"/>
                  </a:moveTo>
                  <a:lnTo>
                    <a:pt x="193" y="0"/>
                  </a:lnTo>
                  <a:lnTo>
                    <a:pt x="0" y="51"/>
                  </a:lnTo>
                  <a:lnTo>
                    <a:pt x="91" y="75"/>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73" name="Freeform 29"/>
            <p:cNvSpPr>
              <a:spLocks/>
            </p:cNvSpPr>
            <p:nvPr/>
          </p:nvSpPr>
          <p:spPr bwMode="auto">
            <a:xfrm>
              <a:off x="4832" y="1494"/>
              <a:ext cx="78" cy="154"/>
            </a:xfrm>
            <a:custGeom>
              <a:avLst/>
              <a:gdLst/>
              <a:ahLst/>
              <a:cxnLst>
                <a:cxn ang="0">
                  <a:pos x="0" y="0"/>
                </a:cxn>
                <a:cxn ang="0">
                  <a:pos x="77" y="25"/>
                </a:cxn>
                <a:cxn ang="0">
                  <a:pos x="0" y="153"/>
                </a:cxn>
                <a:cxn ang="0">
                  <a:pos x="0" y="0"/>
                </a:cxn>
              </a:cxnLst>
              <a:rect l="0" t="0" r="r" b="b"/>
              <a:pathLst>
                <a:path w="78" h="154">
                  <a:moveTo>
                    <a:pt x="0" y="0"/>
                  </a:moveTo>
                  <a:lnTo>
                    <a:pt x="77" y="25"/>
                  </a:lnTo>
                  <a:lnTo>
                    <a:pt x="0" y="153"/>
                  </a:lnTo>
                  <a:lnTo>
                    <a:pt x="0" y="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74" name="Freeform 30"/>
            <p:cNvSpPr>
              <a:spLocks/>
            </p:cNvSpPr>
            <p:nvPr/>
          </p:nvSpPr>
          <p:spPr bwMode="auto">
            <a:xfrm>
              <a:off x="5195" y="1762"/>
              <a:ext cx="144" cy="129"/>
            </a:xfrm>
            <a:custGeom>
              <a:avLst/>
              <a:gdLst/>
              <a:ahLst/>
              <a:cxnLst>
                <a:cxn ang="0">
                  <a:pos x="0" y="50"/>
                </a:cxn>
                <a:cxn ang="0">
                  <a:pos x="143" y="0"/>
                </a:cxn>
                <a:cxn ang="0">
                  <a:pos x="52" y="128"/>
                </a:cxn>
                <a:cxn ang="0">
                  <a:pos x="0" y="50"/>
                </a:cxn>
              </a:cxnLst>
              <a:rect l="0" t="0" r="r" b="b"/>
              <a:pathLst>
                <a:path w="144" h="129">
                  <a:moveTo>
                    <a:pt x="0" y="50"/>
                  </a:moveTo>
                  <a:lnTo>
                    <a:pt x="143" y="0"/>
                  </a:lnTo>
                  <a:lnTo>
                    <a:pt x="52" y="128"/>
                  </a:lnTo>
                  <a:lnTo>
                    <a:pt x="0" y="5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75" name="Freeform 31"/>
            <p:cNvSpPr>
              <a:spLocks/>
            </p:cNvSpPr>
            <p:nvPr/>
          </p:nvSpPr>
          <p:spPr bwMode="auto">
            <a:xfrm>
              <a:off x="5297" y="2260"/>
              <a:ext cx="80" cy="103"/>
            </a:xfrm>
            <a:custGeom>
              <a:avLst/>
              <a:gdLst/>
              <a:ahLst/>
              <a:cxnLst>
                <a:cxn ang="0">
                  <a:pos x="0" y="0"/>
                </a:cxn>
                <a:cxn ang="0">
                  <a:pos x="0" y="102"/>
                </a:cxn>
                <a:cxn ang="0">
                  <a:pos x="79" y="89"/>
                </a:cxn>
                <a:cxn ang="0">
                  <a:pos x="0" y="0"/>
                </a:cxn>
              </a:cxnLst>
              <a:rect l="0" t="0" r="r" b="b"/>
              <a:pathLst>
                <a:path w="80" h="103">
                  <a:moveTo>
                    <a:pt x="0" y="0"/>
                  </a:moveTo>
                  <a:lnTo>
                    <a:pt x="0" y="102"/>
                  </a:lnTo>
                  <a:lnTo>
                    <a:pt x="79" y="89"/>
                  </a:lnTo>
                  <a:lnTo>
                    <a:pt x="0" y="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76" name="Freeform 32"/>
            <p:cNvSpPr>
              <a:spLocks/>
            </p:cNvSpPr>
            <p:nvPr/>
          </p:nvSpPr>
          <p:spPr bwMode="auto">
            <a:xfrm>
              <a:off x="5221" y="2682"/>
              <a:ext cx="92" cy="103"/>
            </a:xfrm>
            <a:custGeom>
              <a:avLst/>
              <a:gdLst/>
              <a:ahLst/>
              <a:cxnLst>
                <a:cxn ang="0">
                  <a:pos x="12" y="102"/>
                </a:cxn>
                <a:cxn ang="0">
                  <a:pos x="91" y="90"/>
                </a:cxn>
                <a:cxn ang="0">
                  <a:pos x="0" y="0"/>
                </a:cxn>
                <a:cxn ang="0">
                  <a:pos x="12" y="102"/>
                </a:cxn>
              </a:cxnLst>
              <a:rect l="0" t="0" r="r" b="b"/>
              <a:pathLst>
                <a:path w="92" h="103">
                  <a:moveTo>
                    <a:pt x="12" y="102"/>
                  </a:moveTo>
                  <a:lnTo>
                    <a:pt x="91" y="90"/>
                  </a:lnTo>
                  <a:lnTo>
                    <a:pt x="0" y="0"/>
                  </a:lnTo>
                  <a:lnTo>
                    <a:pt x="12" y="102"/>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77" name="Freeform 33"/>
            <p:cNvSpPr>
              <a:spLocks/>
            </p:cNvSpPr>
            <p:nvPr/>
          </p:nvSpPr>
          <p:spPr bwMode="auto">
            <a:xfrm>
              <a:off x="3168" y="2218"/>
              <a:ext cx="106" cy="103"/>
            </a:xfrm>
            <a:custGeom>
              <a:avLst/>
              <a:gdLst/>
              <a:ahLst/>
              <a:cxnLst>
                <a:cxn ang="0">
                  <a:pos x="105" y="0"/>
                </a:cxn>
                <a:cxn ang="0">
                  <a:pos x="0" y="39"/>
                </a:cxn>
                <a:cxn ang="0">
                  <a:pos x="79" y="102"/>
                </a:cxn>
                <a:cxn ang="0">
                  <a:pos x="105" y="0"/>
                </a:cxn>
              </a:cxnLst>
              <a:rect l="0" t="0" r="r" b="b"/>
              <a:pathLst>
                <a:path w="106" h="103">
                  <a:moveTo>
                    <a:pt x="105" y="0"/>
                  </a:moveTo>
                  <a:lnTo>
                    <a:pt x="0" y="39"/>
                  </a:lnTo>
                  <a:lnTo>
                    <a:pt x="79" y="102"/>
                  </a:lnTo>
                  <a:lnTo>
                    <a:pt x="105" y="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78" name="Freeform 34"/>
            <p:cNvSpPr>
              <a:spLocks/>
            </p:cNvSpPr>
            <p:nvPr/>
          </p:nvSpPr>
          <p:spPr bwMode="auto">
            <a:xfrm>
              <a:off x="3253" y="2832"/>
              <a:ext cx="91" cy="172"/>
            </a:xfrm>
            <a:custGeom>
              <a:avLst/>
              <a:gdLst/>
              <a:ahLst/>
              <a:cxnLst>
                <a:cxn ang="0">
                  <a:pos x="0" y="0"/>
                </a:cxn>
                <a:cxn ang="0">
                  <a:pos x="90" y="38"/>
                </a:cxn>
                <a:cxn ang="0">
                  <a:pos x="88" y="46"/>
                </a:cxn>
                <a:cxn ang="0">
                  <a:pos x="81" y="64"/>
                </a:cxn>
                <a:cxn ang="0">
                  <a:pos x="73" y="89"/>
                </a:cxn>
                <a:cxn ang="0">
                  <a:pos x="63" y="115"/>
                </a:cxn>
                <a:cxn ang="0">
                  <a:pos x="52" y="141"/>
                </a:cxn>
                <a:cxn ang="0">
                  <a:pos x="41" y="160"/>
                </a:cxn>
                <a:cxn ang="0">
                  <a:pos x="32" y="171"/>
                </a:cxn>
                <a:cxn ang="0">
                  <a:pos x="26" y="164"/>
                </a:cxn>
                <a:cxn ang="0">
                  <a:pos x="16" y="122"/>
                </a:cxn>
                <a:cxn ang="0">
                  <a:pos x="7" y="68"/>
                </a:cxn>
                <a:cxn ang="0">
                  <a:pos x="2" y="21"/>
                </a:cxn>
                <a:cxn ang="0">
                  <a:pos x="0" y="0"/>
                </a:cxn>
              </a:cxnLst>
              <a:rect l="0" t="0" r="r" b="b"/>
              <a:pathLst>
                <a:path w="91" h="172">
                  <a:moveTo>
                    <a:pt x="0" y="0"/>
                  </a:moveTo>
                  <a:lnTo>
                    <a:pt x="90" y="38"/>
                  </a:lnTo>
                  <a:lnTo>
                    <a:pt x="88" y="46"/>
                  </a:lnTo>
                  <a:lnTo>
                    <a:pt x="81" y="64"/>
                  </a:lnTo>
                  <a:lnTo>
                    <a:pt x="73" y="89"/>
                  </a:lnTo>
                  <a:lnTo>
                    <a:pt x="63" y="115"/>
                  </a:lnTo>
                  <a:lnTo>
                    <a:pt x="52" y="141"/>
                  </a:lnTo>
                  <a:lnTo>
                    <a:pt x="41" y="160"/>
                  </a:lnTo>
                  <a:lnTo>
                    <a:pt x="32" y="171"/>
                  </a:lnTo>
                  <a:lnTo>
                    <a:pt x="26" y="164"/>
                  </a:lnTo>
                  <a:lnTo>
                    <a:pt x="16" y="122"/>
                  </a:lnTo>
                  <a:lnTo>
                    <a:pt x="7" y="68"/>
                  </a:lnTo>
                  <a:lnTo>
                    <a:pt x="2" y="21"/>
                  </a:lnTo>
                  <a:lnTo>
                    <a:pt x="0" y="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79" name="Freeform 35"/>
            <p:cNvSpPr>
              <a:spLocks/>
            </p:cNvSpPr>
            <p:nvPr/>
          </p:nvSpPr>
          <p:spPr bwMode="auto">
            <a:xfrm>
              <a:off x="4392" y="3560"/>
              <a:ext cx="337" cy="106"/>
            </a:xfrm>
            <a:custGeom>
              <a:avLst/>
              <a:gdLst/>
              <a:ahLst/>
              <a:cxnLst>
                <a:cxn ang="0">
                  <a:pos x="18" y="80"/>
                </a:cxn>
                <a:cxn ang="0">
                  <a:pos x="36" y="82"/>
                </a:cxn>
                <a:cxn ang="0">
                  <a:pos x="53" y="84"/>
                </a:cxn>
                <a:cxn ang="0">
                  <a:pos x="70" y="88"/>
                </a:cxn>
                <a:cxn ang="0">
                  <a:pos x="87" y="91"/>
                </a:cxn>
                <a:cxn ang="0">
                  <a:pos x="105" y="93"/>
                </a:cxn>
                <a:cxn ang="0">
                  <a:pos x="123" y="94"/>
                </a:cxn>
                <a:cxn ang="0">
                  <a:pos x="143" y="97"/>
                </a:cxn>
                <a:cxn ang="0">
                  <a:pos x="161" y="99"/>
                </a:cxn>
                <a:cxn ang="0">
                  <a:pos x="181" y="100"/>
                </a:cxn>
                <a:cxn ang="0">
                  <a:pos x="201" y="101"/>
                </a:cxn>
                <a:cxn ang="0">
                  <a:pos x="222" y="103"/>
                </a:cxn>
                <a:cxn ang="0">
                  <a:pos x="242" y="104"/>
                </a:cxn>
                <a:cxn ang="0">
                  <a:pos x="265" y="105"/>
                </a:cxn>
                <a:cxn ang="0">
                  <a:pos x="288" y="105"/>
                </a:cxn>
                <a:cxn ang="0">
                  <a:pos x="311" y="105"/>
                </a:cxn>
                <a:cxn ang="0">
                  <a:pos x="336" y="104"/>
                </a:cxn>
                <a:cxn ang="0">
                  <a:pos x="293" y="52"/>
                </a:cxn>
                <a:cxn ang="0">
                  <a:pos x="284" y="51"/>
                </a:cxn>
                <a:cxn ang="0">
                  <a:pos x="273" y="49"/>
                </a:cxn>
                <a:cxn ang="0">
                  <a:pos x="260" y="48"/>
                </a:cxn>
                <a:cxn ang="0">
                  <a:pos x="246" y="46"/>
                </a:cxn>
                <a:cxn ang="0">
                  <a:pos x="230" y="42"/>
                </a:cxn>
                <a:cxn ang="0">
                  <a:pos x="213" y="40"/>
                </a:cxn>
                <a:cxn ang="0">
                  <a:pos x="194" y="36"/>
                </a:cxn>
                <a:cxn ang="0">
                  <a:pos x="175" y="33"/>
                </a:cxn>
                <a:cxn ang="0">
                  <a:pos x="154" y="28"/>
                </a:cxn>
                <a:cxn ang="0">
                  <a:pos x="132" y="24"/>
                </a:cxn>
                <a:cxn ang="0">
                  <a:pos x="111" y="21"/>
                </a:cxn>
                <a:cxn ang="0">
                  <a:pos x="89" y="16"/>
                </a:cxn>
                <a:cxn ang="0">
                  <a:pos x="66" y="12"/>
                </a:cxn>
                <a:cxn ang="0">
                  <a:pos x="44" y="7"/>
                </a:cxn>
                <a:cxn ang="0">
                  <a:pos x="22" y="4"/>
                </a:cxn>
                <a:cxn ang="0">
                  <a:pos x="0" y="0"/>
                </a:cxn>
                <a:cxn ang="0">
                  <a:pos x="18" y="80"/>
                </a:cxn>
              </a:cxnLst>
              <a:rect l="0" t="0" r="r" b="b"/>
              <a:pathLst>
                <a:path w="337" h="106">
                  <a:moveTo>
                    <a:pt x="18" y="80"/>
                  </a:moveTo>
                  <a:lnTo>
                    <a:pt x="36" y="82"/>
                  </a:lnTo>
                  <a:lnTo>
                    <a:pt x="53" y="84"/>
                  </a:lnTo>
                  <a:lnTo>
                    <a:pt x="70" y="88"/>
                  </a:lnTo>
                  <a:lnTo>
                    <a:pt x="87" y="91"/>
                  </a:lnTo>
                  <a:lnTo>
                    <a:pt x="105" y="93"/>
                  </a:lnTo>
                  <a:lnTo>
                    <a:pt x="123" y="94"/>
                  </a:lnTo>
                  <a:lnTo>
                    <a:pt x="143" y="97"/>
                  </a:lnTo>
                  <a:lnTo>
                    <a:pt x="161" y="99"/>
                  </a:lnTo>
                  <a:lnTo>
                    <a:pt x="181" y="100"/>
                  </a:lnTo>
                  <a:lnTo>
                    <a:pt x="201" y="101"/>
                  </a:lnTo>
                  <a:lnTo>
                    <a:pt x="222" y="103"/>
                  </a:lnTo>
                  <a:lnTo>
                    <a:pt x="242" y="104"/>
                  </a:lnTo>
                  <a:lnTo>
                    <a:pt x="265" y="105"/>
                  </a:lnTo>
                  <a:lnTo>
                    <a:pt x="288" y="105"/>
                  </a:lnTo>
                  <a:lnTo>
                    <a:pt x="311" y="105"/>
                  </a:lnTo>
                  <a:lnTo>
                    <a:pt x="336" y="104"/>
                  </a:lnTo>
                  <a:lnTo>
                    <a:pt x="293" y="52"/>
                  </a:lnTo>
                  <a:lnTo>
                    <a:pt x="284" y="51"/>
                  </a:lnTo>
                  <a:lnTo>
                    <a:pt x="273" y="49"/>
                  </a:lnTo>
                  <a:lnTo>
                    <a:pt x="260" y="48"/>
                  </a:lnTo>
                  <a:lnTo>
                    <a:pt x="246" y="46"/>
                  </a:lnTo>
                  <a:lnTo>
                    <a:pt x="230" y="42"/>
                  </a:lnTo>
                  <a:lnTo>
                    <a:pt x="213" y="40"/>
                  </a:lnTo>
                  <a:lnTo>
                    <a:pt x="194" y="36"/>
                  </a:lnTo>
                  <a:lnTo>
                    <a:pt x="175" y="33"/>
                  </a:lnTo>
                  <a:lnTo>
                    <a:pt x="154" y="28"/>
                  </a:lnTo>
                  <a:lnTo>
                    <a:pt x="132" y="24"/>
                  </a:lnTo>
                  <a:lnTo>
                    <a:pt x="111" y="21"/>
                  </a:lnTo>
                  <a:lnTo>
                    <a:pt x="89" y="16"/>
                  </a:lnTo>
                  <a:lnTo>
                    <a:pt x="66" y="12"/>
                  </a:lnTo>
                  <a:lnTo>
                    <a:pt x="44" y="7"/>
                  </a:lnTo>
                  <a:lnTo>
                    <a:pt x="22" y="4"/>
                  </a:lnTo>
                  <a:lnTo>
                    <a:pt x="0" y="0"/>
                  </a:lnTo>
                  <a:lnTo>
                    <a:pt x="18" y="8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80" name="Freeform 36"/>
            <p:cNvSpPr>
              <a:spLocks/>
            </p:cNvSpPr>
            <p:nvPr/>
          </p:nvSpPr>
          <p:spPr bwMode="auto">
            <a:xfrm>
              <a:off x="3582" y="3600"/>
              <a:ext cx="480" cy="241"/>
            </a:xfrm>
            <a:custGeom>
              <a:avLst/>
              <a:gdLst/>
              <a:ahLst/>
              <a:cxnLst>
                <a:cxn ang="0">
                  <a:pos x="479" y="0"/>
                </a:cxn>
                <a:cxn ang="0">
                  <a:pos x="5" y="148"/>
                </a:cxn>
                <a:cxn ang="0">
                  <a:pos x="0" y="240"/>
                </a:cxn>
                <a:cxn ang="0">
                  <a:pos x="467" y="73"/>
                </a:cxn>
                <a:cxn ang="0">
                  <a:pos x="479" y="0"/>
                </a:cxn>
              </a:cxnLst>
              <a:rect l="0" t="0" r="r" b="b"/>
              <a:pathLst>
                <a:path w="480" h="241">
                  <a:moveTo>
                    <a:pt x="479" y="0"/>
                  </a:moveTo>
                  <a:lnTo>
                    <a:pt x="5" y="148"/>
                  </a:lnTo>
                  <a:lnTo>
                    <a:pt x="0" y="240"/>
                  </a:lnTo>
                  <a:lnTo>
                    <a:pt x="467" y="73"/>
                  </a:lnTo>
                  <a:lnTo>
                    <a:pt x="479" y="0"/>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81" name="Freeform 37"/>
            <p:cNvSpPr>
              <a:spLocks/>
            </p:cNvSpPr>
            <p:nvPr/>
          </p:nvSpPr>
          <p:spPr bwMode="auto">
            <a:xfrm>
              <a:off x="4201" y="2816"/>
              <a:ext cx="151" cy="822"/>
            </a:xfrm>
            <a:custGeom>
              <a:avLst/>
              <a:gdLst/>
              <a:ahLst/>
              <a:cxnLst>
                <a:cxn ang="0">
                  <a:pos x="0" y="5"/>
                </a:cxn>
                <a:cxn ang="0">
                  <a:pos x="27" y="89"/>
                </a:cxn>
                <a:cxn ang="0">
                  <a:pos x="49" y="180"/>
                </a:cxn>
                <a:cxn ang="0">
                  <a:pos x="66" y="278"/>
                </a:cxn>
                <a:cxn ang="0">
                  <a:pos x="81" y="380"/>
                </a:cxn>
                <a:cxn ang="0">
                  <a:pos x="90" y="482"/>
                </a:cxn>
                <a:cxn ang="0">
                  <a:pos x="96" y="584"/>
                </a:cxn>
                <a:cxn ang="0">
                  <a:pos x="97" y="680"/>
                </a:cxn>
                <a:cxn ang="0">
                  <a:pos x="96" y="770"/>
                </a:cxn>
                <a:cxn ang="0">
                  <a:pos x="148" y="821"/>
                </a:cxn>
                <a:cxn ang="0">
                  <a:pos x="150" y="770"/>
                </a:cxn>
                <a:cxn ang="0">
                  <a:pos x="150" y="708"/>
                </a:cxn>
                <a:cxn ang="0">
                  <a:pos x="148" y="638"/>
                </a:cxn>
                <a:cxn ang="0">
                  <a:pos x="144" y="562"/>
                </a:cxn>
                <a:cxn ang="0">
                  <a:pos x="139" y="488"/>
                </a:cxn>
                <a:cxn ang="0">
                  <a:pos x="133" y="418"/>
                </a:cxn>
                <a:cxn ang="0">
                  <a:pos x="127" y="355"/>
                </a:cxn>
                <a:cxn ang="0">
                  <a:pos x="120" y="301"/>
                </a:cxn>
                <a:cxn ang="0">
                  <a:pos x="113" y="261"/>
                </a:cxn>
                <a:cxn ang="0">
                  <a:pos x="103" y="223"/>
                </a:cxn>
                <a:cxn ang="0">
                  <a:pos x="91" y="185"/>
                </a:cxn>
                <a:cxn ang="0">
                  <a:pos x="77" y="147"/>
                </a:cxn>
                <a:cxn ang="0">
                  <a:pos x="61" y="111"/>
                </a:cxn>
                <a:cxn ang="0">
                  <a:pos x="45" y="74"/>
                </a:cxn>
                <a:cxn ang="0">
                  <a:pos x="30" y="36"/>
                </a:cxn>
                <a:cxn ang="0">
                  <a:pos x="14" y="0"/>
                </a:cxn>
                <a:cxn ang="0">
                  <a:pos x="0" y="5"/>
                </a:cxn>
              </a:cxnLst>
              <a:rect l="0" t="0" r="r" b="b"/>
              <a:pathLst>
                <a:path w="151" h="822">
                  <a:moveTo>
                    <a:pt x="0" y="5"/>
                  </a:moveTo>
                  <a:lnTo>
                    <a:pt x="27" y="89"/>
                  </a:lnTo>
                  <a:lnTo>
                    <a:pt x="49" y="180"/>
                  </a:lnTo>
                  <a:lnTo>
                    <a:pt x="66" y="278"/>
                  </a:lnTo>
                  <a:lnTo>
                    <a:pt x="81" y="380"/>
                  </a:lnTo>
                  <a:lnTo>
                    <a:pt x="90" y="482"/>
                  </a:lnTo>
                  <a:lnTo>
                    <a:pt x="96" y="584"/>
                  </a:lnTo>
                  <a:lnTo>
                    <a:pt x="97" y="680"/>
                  </a:lnTo>
                  <a:lnTo>
                    <a:pt x="96" y="770"/>
                  </a:lnTo>
                  <a:lnTo>
                    <a:pt x="148" y="821"/>
                  </a:lnTo>
                  <a:lnTo>
                    <a:pt x="150" y="770"/>
                  </a:lnTo>
                  <a:lnTo>
                    <a:pt x="150" y="708"/>
                  </a:lnTo>
                  <a:lnTo>
                    <a:pt x="148" y="638"/>
                  </a:lnTo>
                  <a:lnTo>
                    <a:pt x="144" y="562"/>
                  </a:lnTo>
                  <a:lnTo>
                    <a:pt x="139" y="488"/>
                  </a:lnTo>
                  <a:lnTo>
                    <a:pt x="133" y="418"/>
                  </a:lnTo>
                  <a:lnTo>
                    <a:pt x="127" y="355"/>
                  </a:lnTo>
                  <a:lnTo>
                    <a:pt x="120" y="301"/>
                  </a:lnTo>
                  <a:lnTo>
                    <a:pt x="113" y="261"/>
                  </a:lnTo>
                  <a:lnTo>
                    <a:pt x="103" y="223"/>
                  </a:lnTo>
                  <a:lnTo>
                    <a:pt x="91" y="185"/>
                  </a:lnTo>
                  <a:lnTo>
                    <a:pt x="77" y="147"/>
                  </a:lnTo>
                  <a:lnTo>
                    <a:pt x="61" y="111"/>
                  </a:lnTo>
                  <a:lnTo>
                    <a:pt x="45" y="74"/>
                  </a:lnTo>
                  <a:lnTo>
                    <a:pt x="30" y="36"/>
                  </a:lnTo>
                  <a:lnTo>
                    <a:pt x="14" y="0"/>
                  </a:lnTo>
                  <a:lnTo>
                    <a:pt x="0" y="5"/>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82" name="Freeform 38"/>
            <p:cNvSpPr>
              <a:spLocks/>
            </p:cNvSpPr>
            <p:nvPr/>
          </p:nvSpPr>
          <p:spPr bwMode="auto">
            <a:xfrm>
              <a:off x="4081" y="2830"/>
              <a:ext cx="156" cy="843"/>
            </a:xfrm>
            <a:custGeom>
              <a:avLst/>
              <a:gdLst/>
              <a:ahLst/>
              <a:cxnLst>
                <a:cxn ang="0">
                  <a:pos x="0" y="842"/>
                </a:cxn>
                <a:cxn ang="0">
                  <a:pos x="11" y="785"/>
                </a:cxn>
                <a:cxn ang="0">
                  <a:pos x="22" y="712"/>
                </a:cxn>
                <a:cxn ang="0">
                  <a:pos x="33" y="625"/>
                </a:cxn>
                <a:cxn ang="0">
                  <a:pos x="42" y="533"/>
                </a:cxn>
                <a:cxn ang="0">
                  <a:pos x="50" y="442"/>
                </a:cxn>
                <a:cxn ang="0">
                  <a:pos x="55" y="354"/>
                </a:cxn>
                <a:cxn ang="0">
                  <a:pos x="58" y="280"/>
                </a:cxn>
                <a:cxn ang="0">
                  <a:pos x="57" y="224"/>
                </a:cxn>
                <a:cxn ang="0">
                  <a:pos x="49" y="177"/>
                </a:cxn>
                <a:cxn ang="0">
                  <a:pos x="38" y="129"/>
                </a:cxn>
                <a:cxn ang="0">
                  <a:pos x="30" y="80"/>
                </a:cxn>
                <a:cxn ang="0">
                  <a:pos x="30" y="30"/>
                </a:cxn>
                <a:cxn ang="0">
                  <a:pos x="43" y="0"/>
                </a:cxn>
                <a:cxn ang="0">
                  <a:pos x="64" y="76"/>
                </a:cxn>
                <a:cxn ang="0">
                  <a:pos x="80" y="165"/>
                </a:cxn>
                <a:cxn ang="0">
                  <a:pos x="92" y="263"/>
                </a:cxn>
                <a:cxn ang="0">
                  <a:pos x="101" y="368"/>
                </a:cxn>
                <a:cxn ang="0">
                  <a:pos x="103" y="472"/>
                </a:cxn>
                <a:cxn ang="0">
                  <a:pos x="102" y="571"/>
                </a:cxn>
                <a:cxn ang="0">
                  <a:pos x="93" y="662"/>
                </a:cxn>
                <a:cxn ang="0">
                  <a:pos x="79" y="740"/>
                </a:cxn>
                <a:cxn ang="0">
                  <a:pos x="155" y="798"/>
                </a:cxn>
                <a:cxn ang="0">
                  <a:pos x="0" y="842"/>
                </a:cxn>
              </a:cxnLst>
              <a:rect l="0" t="0" r="r" b="b"/>
              <a:pathLst>
                <a:path w="156" h="843">
                  <a:moveTo>
                    <a:pt x="0" y="842"/>
                  </a:moveTo>
                  <a:lnTo>
                    <a:pt x="11" y="785"/>
                  </a:lnTo>
                  <a:lnTo>
                    <a:pt x="22" y="712"/>
                  </a:lnTo>
                  <a:lnTo>
                    <a:pt x="33" y="625"/>
                  </a:lnTo>
                  <a:lnTo>
                    <a:pt x="42" y="533"/>
                  </a:lnTo>
                  <a:lnTo>
                    <a:pt x="50" y="442"/>
                  </a:lnTo>
                  <a:lnTo>
                    <a:pt x="55" y="354"/>
                  </a:lnTo>
                  <a:lnTo>
                    <a:pt x="58" y="280"/>
                  </a:lnTo>
                  <a:lnTo>
                    <a:pt x="57" y="224"/>
                  </a:lnTo>
                  <a:lnTo>
                    <a:pt x="49" y="177"/>
                  </a:lnTo>
                  <a:lnTo>
                    <a:pt x="38" y="129"/>
                  </a:lnTo>
                  <a:lnTo>
                    <a:pt x="30" y="80"/>
                  </a:lnTo>
                  <a:lnTo>
                    <a:pt x="30" y="30"/>
                  </a:lnTo>
                  <a:lnTo>
                    <a:pt x="43" y="0"/>
                  </a:lnTo>
                  <a:lnTo>
                    <a:pt x="64" y="76"/>
                  </a:lnTo>
                  <a:lnTo>
                    <a:pt x="80" y="165"/>
                  </a:lnTo>
                  <a:lnTo>
                    <a:pt x="92" y="263"/>
                  </a:lnTo>
                  <a:lnTo>
                    <a:pt x="101" y="368"/>
                  </a:lnTo>
                  <a:lnTo>
                    <a:pt x="103" y="472"/>
                  </a:lnTo>
                  <a:lnTo>
                    <a:pt x="102" y="571"/>
                  </a:lnTo>
                  <a:lnTo>
                    <a:pt x="93" y="662"/>
                  </a:lnTo>
                  <a:lnTo>
                    <a:pt x="79" y="740"/>
                  </a:lnTo>
                  <a:lnTo>
                    <a:pt x="155" y="798"/>
                  </a:lnTo>
                  <a:lnTo>
                    <a:pt x="0" y="842"/>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83" name="Freeform 39"/>
            <p:cNvSpPr>
              <a:spLocks/>
            </p:cNvSpPr>
            <p:nvPr/>
          </p:nvSpPr>
          <p:spPr bwMode="auto">
            <a:xfrm>
              <a:off x="4627" y="2802"/>
              <a:ext cx="421" cy="608"/>
            </a:xfrm>
            <a:custGeom>
              <a:avLst/>
              <a:gdLst/>
              <a:ahLst/>
              <a:cxnLst>
                <a:cxn ang="0">
                  <a:pos x="273" y="607"/>
                </a:cxn>
                <a:cxn ang="0">
                  <a:pos x="265" y="572"/>
                </a:cxn>
                <a:cxn ang="0">
                  <a:pos x="254" y="537"/>
                </a:cxn>
                <a:cxn ang="0">
                  <a:pos x="243" y="498"/>
                </a:cxn>
                <a:cxn ang="0">
                  <a:pos x="228" y="458"/>
                </a:cxn>
                <a:cxn ang="0">
                  <a:pos x="213" y="416"/>
                </a:cxn>
                <a:cxn ang="0">
                  <a:pos x="197" y="375"/>
                </a:cxn>
                <a:cxn ang="0">
                  <a:pos x="180" y="334"/>
                </a:cxn>
                <a:cxn ang="0">
                  <a:pos x="160" y="290"/>
                </a:cxn>
                <a:cxn ang="0">
                  <a:pos x="140" y="249"/>
                </a:cxn>
                <a:cxn ang="0">
                  <a:pos x="121" y="209"/>
                </a:cxn>
                <a:cxn ang="0">
                  <a:pos x="101" y="168"/>
                </a:cxn>
                <a:cxn ang="0">
                  <a:pos x="81" y="130"/>
                </a:cxn>
                <a:cxn ang="0">
                  <a:pos x="60" y="93"/>
                </a:cxn>
                <a:cxn ang="0">
                  <a:pos x="41" y="58"/>
                </a:cxn>
                <a:cxn ang="0">
                  <a:pos x="20" y="28"/>
                </a:cxn>
                <a:cxn ang="0">
                  <a:pos x="0" y="0"/>
                </a:cxn>
                <a:cxn ang="0">
                  <a:pos x="60" y="13"/>
                </a:cxn>
                <a:cxn ang="0">
                  <a:pos x="75" y="38"/>
                </a:cxn>
                <a:cxn ang="0">
                  <a:pos x="91" y="66"/>
                </a:cxn>
                <a:cxn ang="0">
                  <a:pos x="108" y="97"/>
                </a:cxn>
                <a:cxn ang="0">
                  <a:pos x="127" y="131"/>
                </a:cxn>
                <a:cxn ang="0">
                  <a:pos x="145" y="166"/>
                </a:cxn>
                <a:cxn ang="0">
                  <a:pos x="165" y="205"/>
                </a:cxn>
                <a:cxn ang="0">
                  <a:pos x="184" y="242"/>
                </a:cxn>
                <a:cxn ang="0">
                  <a:pos x="201" y="279"/>
                </a:cxn>
                <a:cxn ang="0">
                  <a:pos x="218" y="316"/>
                </a:cxn>
                <a:cxn ang="0">
                  <a:pos x="234" y="352"/>
                </a:cxn>
                <a:cxn ang="0">
                  <a:pos x="249" y="385"/>
                </a:cxn>
                <a:cxn ang="0">
                  <a:pos x="262" y="415"/>
                </a:cxn>
                <a:cxn ang="0">
                  <a:pos x="272" y="442"/>
                </a:cxn>
                <a:cxn ang="0">
                  <a:pos x="282" y="465"/>
                </a:cxn>
                <a:cxn ang="0">
                  <a:pos x="287" y="483"/>
                </a:cxn>
                <a:cxn ang="0">
                  <a:pos x="291" y="495"/>
                </a:cxn>
                <a:cxn ang="0">
                  <a:pos x="352" y="463"/>
                </a:cxn>
                <a:cxn ang="0">
                  <a:pos x="420" y="465"/>
                </a:cxn>
                <a:cxn ang="0">
                  <a:pos x="395" y="480"/>
                </a:cxn>
                <a:cxn ang="0">
                  <a:pos x="371" y="495"/>
                </a:cxn>
                <a:cxn ang="0">
                  <a:pos x="349" y="514"/>
                </a:cxn>
                <a:cxn ang="0">
                  <a:pos x="329" y="532"/>
                </a:cxn>
                <a:cxn ang="0">
                  <a:pos x="310" y="551"/>
                </a:cxn>
                <a:cxn ang="0">
                  <a:pos x="296" y="571"/>
                </a:cxn>
                <a:cxn ang="0">
                  <a:pos x="282" y="590"/>
                </a:cxn>
                <a:cxn ang="0">
                  <a:pos x="273" y="607"/>
                </a:cxn>
              </a:cxnLst>
              <a:rect l="0" t="0" r="r" b="b"/>
              <a:pathLst>
                <a:path w="421" h="608">
                  <a:moveTo>
                    <a:pt x="273" y="607"/>
                  </a:moveTo>
                  <a:lnTo>
                    <a:pt x="265" y="572"/>
                  </a:lnTo>
                  <a:lnTo>
                    <a:pt x="254" y="537"/>
                  </a:lnTo>
                  <a:lnTo>
                    <a:pt x="243" y="498"/>
                  </a:lnTo>
                  <a:lnTo>
                    <a:pt x="228" y="458"/>
                  </a:lnTo>
                  <a:lnTo>
                    <a:pt x="213" y="416"/>
                  </a:lnTo>
                  <a:lnTo>
                    <a:pt x="197" y="375"/>
                  </a:lnTo>
                  <a:lnTo>
                    <a:pt x="180" y="334"/>
                  </a:lnTo>
                  <a:lnTo>
                    <a:pt x="160" y="290"/>
                  </a:lnTo>
                  <a:lnTo>
                    <a:pt x="140" y="249"/>
                  </a:lnTo>
                  <a:lnTo>
                    <a:pt x="121" y="209"/>
                  </a:lnTo>
                  <a:lnTo>
                    <a:pt x="101" y="168"/>
                  </a:lnTo>
                  <a:lnTo>
                    <a:pt x="81" y="130"/>
                  </a:lnTo>
                  <a:lnTo>
                    <a:pt x="60" y="93"/>
                  </a:lnTo>
                  <a:lnTo>
                    <a:pt x="41" y="58"/>
                  </a:lnTo>
                  <a:lnTo>
                    <a:pt x="20" y="28"/>
                  </a:lnTo>
                  <a:lnTo>
                    <a:pt x="0" y="0"/>
                  </a:lnTo>
                  <a:lnTo>
                    <a:pt x="60" y="13"/>
                  </a:lnTo>
                  <a:lnTo>
                    <a:pt x="75" y="38"/>
                  </a:lnTo>
                  <a:lnTo>
                    <a:pt x="91" y="66"/>
                  </a:lnTo>
                  <a:lnTo>
                    <a:pt x="108" y="97"/>
                  </a:lnTo>
                  <a:lnTo>
                    <a:pt x="127" y="131"/>
                  </a:lnTo>
                  <a:lnTo>
                    <a:pt x="145" y="166"/>
                  </a:lnTo>
                  <a:lnTo>
                    <a:pt x="165" y="205"/>
                  </a:lnTo>
                  <a:lnTo>
                    <a:pt x="184" y="242"/>
                  </a:lnTo>
                  <a:lnTo>
                    <a:pt x="201" y="279"/>
                  </a:lnTo>
                  <a:lnTo>
                    <a:pt x="218" y="316"/>
                  </a:lnTo>
                  <a:lnTo>
                    <a:pt x="234" y="352"/>
                  </a:lnTo>
                  <a:lnTo>
                    <a:pt x="249" y="385"/>
                  </a:lnTo>
                  <a:lnTo>
                    <a:pt x="262" y="415"/>
                  </a:lnTo>
                  <a:lnTo>
                    <a:pt x="272" y="442"/>
                  </a:lnTo>
                  <a:lnTo>
                    <a:pt x="282" y="465"/>
                  </a:lnTo>
                  <a:lnTo>
                    <a:pt x="287" y="483"/>
                  </a:lnTo>
                  <a:lnTo>
                    <a:pt x="291" y="495"/>
                  </a:lnTo>
                  <a:lnTo>
                    <a:pt x="352" y="463"/>
                  </a:lnTo>
                  <a:lnTo>
                    <a:pt x="420" y="465"/>
                  </a:lnTo>
                  <a:lnTo>
                    <a:pt x="395" y="480"/>
                  </a:lnTo>
                  <a:lnTo>
                    <a:pt x="371" y="495"/>
                  </a:lnTo>
                  <a:lnTo>
                    <a:pt x="349" y="514"/>
                  </a:lnTo>
                  <a:lnTo>
                    <a:pt x="329" y="532"/>
                  </a:lnTo>
                  <a:lnTo>
                    <a:pt x="310" y="551"/>
                  </a:lnTo>
                  <a:lnTo>
                    <a:pt x="296" y="571"/>
                  </a:lnTo>
                  <a:lnTo>
                    <a:pt x="282" y="590"/>
                  </a:lnTo>
                  <a:lnTo>
                    <a:pt x="273" y="607"/>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sp>
          <p:nvSpPr>
            <p:cNvPr id="6184" name="Freeform 40"/>
            <p:cNvSpPr>
              <a:spLocks/>
            </p:cNvSpPr>
            <p:nvPr/>
          </p:nvSpPr>
          <p:spPr bwMode="auto">
            <a:xfrm>
              <a:off x="4737" y="2731"/>
              <a:ext cx="311" cy="537"/>
            </a:xfrm>
            <a:custGeom>
              <a:avLst/>
              <a:gdLst/>
              <a:ahLst/>
              <a:cxnLst>
                <a:cxn ang="0">
                  <a:pos x="247" y="422"/>
                </a:cxn>
                <a:cxn ang="0">
                  <a:pos x="221" y="380"/>
                </a:cxn>
                <a:cxn ang="0">
                  <a:pos x="196" y="340"/>
                </a:cxn>
                <a:cxn ang="0">
                  <a:pos x="169" y="299"/>
                </a:cxn>
                <a:cxn ang="0">
                  <a:pos x="145" y="258"/>
                </a:cxn>
                <a:cxn ang="0">
                  <a:pos x="122" y="215"/>
                </a:cxn>
                <a:cxn ang="0">
                  <a:pos x="100" y="171"/>
                </a:cxn>
                <a:cxn ang="0">
                  <a:pos x="81" y="124"/>
                </a:cxn>
                <a:cxn ang="0">
                  <a:pos x="65" y="74"/>
                </a:cxn>
                <a:cxn ang="0">
                  <a:pos x="60" y="57"/>
                </a:cxn>
                <a:cxn ang="0">
                  <a:pos x="52" y="36"/>
                </a:cxn>
                <a:cxn ang="0">
                  <a:pos x="43" y="17"/>
                </a:cxn>
                <a:cxn ang="0">
                  <a:pos x="34" y="0"/>
                </a:cxn>
                <a:cxn ang="0">
                  <a:pos x="0" y="66"/>
                </a:cxn>
                <a:cxn ang="0">
                  <a:pos x="9" y="86"/>
                </a:cxn>
                <a:cxn ang="0">
                  <a:pos x="21" y="112"/>
                </a:cxn>
                <a:cxn ang="0">
                  <a:pos x="38" y="145"/>
                </a:cxn>
                <a:cxn ang="0">
                  <a:pos x="60" y="181"/>
                </a:cxn>
                <a:cxn ang="0">
                  <a:pos x="82" y="219"/>
                </a:cxn>
                <a:cxn ang="0">
                  <a:pos x="108" y="260"/>
                </a:cxn>
                <a:cxn ang="0">
                  <a:pos x="134" y="303"/>
                </a:cxn>
                <a:cxn ang="0">
                  <a:pos x="161" y="344"/>
                </a:cxn>
                <a:cxn ang="0">
                  <a:pos x="188" y="384"/>
                </a:cxn>
                <a:cxn ang="0">
                  <a:pos x="214" y="422"/>
                </a:cxn>
                <a:cxn ang="0">
                  <a:pos x="237" y="456"/>
                </a:cxn>
                <a:cxn ang="0">
                  <a:pos x="260" y="485"/>
                </a:cxn>
                <a:cxn ang="0">
                  <a:pos x="278" y="509"/>
                </a:cxn>
                <a:cxn ang="0">
                  <a:pos x="294" y="526"/>
                </a:cxn>
                <a:cxn ang="0">
                  <a:pos x="304" y="536"/>
                </a:cxn>
                <a:cxn ang="0">
                  <a:pos x="310" y="536"/>
                </a:cxn>
                <a:cxn ang="0">
                  <a:pos x="247" y="422"/>
                </a:cxn>
              </a:cxnLst>
              <a:rect l="0" t="0" r="r" b="b"/>
              <a:pathLst>
                <a:path w="311" h="537">
                  <a:moveTo>
                    <a:pt x="247" y="422"/>
                  </a:moveTo>
                  <a:lnTo>
                    <a:pt x="221" y="380"/>
                  </a:lnTo>
                  <a:lnTo>
                    <a:pt x="196" y="340"/>
                  </a:lnTo>
                  <a:lnTo>
                    <a:pt x="169" y="299"/>
                  </a:lnTo>
                  <a:lnTo>
                    <a:pt x="145" y="258"/>
                  </a:lnTo>
                  <a:lnTo>
                    <a:pt x="122" y="215"/>
                  </a:lnTo>
                  <a:lnTo>
                    <a:pt x="100" y="171"/>
                  </a:lnTo>
                  <a:lnTo>
                    <a:pt x="81" y="124"/>
                  </a:lnTo>
                  <a:lnTo>
                    <a:pt x="65" y="74"/>
                  </a:lnTo>
                  <a:lnTo>
                    <a:pt x="60" y="57"/>
                  </a:lnTo>
                  <a:lnTo>
                    <a:pt x="52" y="36"/>
                  </a:lnTo>
                  <a:lnTo>
                    <a:pt x="43" y="17"/>
                  </a:lnTo>
                  <a:lnTo>
                    <a:pt x="34" y="0"/>
                  </a:lnTo>
                  <a:lnTo>
                    <a:pt x="0" y="66"/>
                  </a:lnTo>
                  <a:lnTo>
                    <a:pt x="9" y="86"/>
                  </a:lnTo>
                  <a:lnTo>
                    <a:pt x="21" y="112"/>
                  </a:lnTo>
                  <a:lnTo>
                    <a:pt x="38" y="145"/>
                  </a:lnTo>
                  <a:lnTo>
                    <a:pt x="60" y="181"/>
                  </a:lnTo>
                  <a:lnTo>
                    <a:pt x="82" y="219"/>
                  </a:lnTo>
                  <a:lnTo>
                    <a:pt x="108" y="260"/>
                  </a:lnTo>
                  <a:lnTo>
                    <a:pt x="134" y="303"/>
                  </a:lnTo>
                  <a:lnTo>
                    <a:pt x="161" y="344"/>
                  </a:lnTo>
                  <a:lnTo>
                    <a:pt x="188" y="384"/>
                  </a:lnTo>
                  <a:lnTo>
                    <a:pt x="214" y="422"/>
                  </a:lnTo>
                  <a:lnTo>
                    <a:pt x="237" y="456"/>
                  </a:lnTo>
                  <a:lnTo>
                    <a:pt x="260" y="485"/>
                  </a:lnTo>
                  <a:lnTo>
                    <a:pt x="278" y="509"/>
                  </a:lnTo>
                  <a:lnTo>
                    <a:pt x="294" y="526"/>
                  </a:lnTo>
                  <a:lnTo>
                    <a:pt x="304" y="536"/>
                  </a:lnTo>
                  <a:lnTo>
                    <a:pt x="310" y="536"/>
                  </a:lnTo>
                  <a:lnTo>
                    <a:pt x="247" y="422"/>
                  </a:lnTo>
                </a:path>
              </a:pathLst>
            </a:custGeom>
            <a:solidFill>
              <a:srgbClr val="2C52BC"/>
            </a:solidFill>
            <a:ln w="12700" cap="rnd" cmpd="sng">
              <a:solidFill>
                <a:srgbClr val="FF0000"/>
              </a:solidFill>
              <a:prstDash val="solid"/>
              <a:round/>
              <a:headEnd type="none" w="med" len="med"/>
              <a:tailEnd type="none" w="med" len="me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4301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43012" name="Rectangle 4"/>
          <p:cNvSpPr>
            <a:spLocks noGrp="1" noChangeArrowheads="1"/>
          </p:cNvSpPr>
          <p:nvPr>
            <p:ph type="title"/>
          </p:nvPr>
        </p:nvSpPr>
        <p:spPr>
          <a:xfrm>
            <a:off x="4648200" y="1066800"/>
            <a:ext cx="4114800" cy="1143000"/>
          </a:xfrm>
          <a:noFill/>
          <a:ln/>
        </p:spPr>
        <p:txBody>
          <a:bodyPr/>
          <a:lstStyle/>
          <a:p>
            <a:pPr algn="r"/>
            <a:r>
              <a:rPr lang="en-US" b="1"/>
              <a:t>	Your Questions and Concerns</a:t>
            </a:r>
          </a:p>
        </p:txBody>
      </p:sp>
      <p:pic>
        <p:nvPicPr>
          <p:cNvPr id="43013" name="Picture 5"/>
          <p:cNvPicPr>
            <a:picLocks noChangeArrowheads="1"/>
          </p:cNvPicPr>
          <p:nvPr/>
        </p:nvPicPr>
        <p:blipFill>
          <a:blip r:embed="rId3" cstate="screen"/>
          <a:srcRect/>
          <a:stretch>
            <a:fillRect/>
          </a:stretch>
        </p:blipFill>
        <p:spPr bwMode="auto">
          <a:xfrm>
            <a:off x="0" y="762000"/>
            <a:ext cx="4953000" cy="53594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4505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45060" name="Rectangle 4"/>
          <p:cNvSpPr>
            <a:spLocks noGrp="1" noChangeArrowheads="1"/>
          </p:cNvSpPr>
          <p:nvPr>
            <p:ph type="title"/>
          </p:nvPr>
        </p:nvSpPr>
        <p:spPr>
          <a:noFill/>
          <a:ln/>
        </p:spPr>
        <p:txBody>
          <a:bodyPr/>
          <a:lstStyle/>
          <a:p>
            <a:pPr algn="l"/>
            <a:r>
              <a:rPr lang="en-US" b="1">
                <a:solidFill>
                  <a:srgbClr val="9933FF"/>
                </a:solidFill>
              </a:rPr>
              <a:t>What is curriculum?</a:t>
            </a:r>
          </a:p>
        </p:txBody>
      </p:sp>
      <p:sp>
        <p:nvSpPr>
          <p:cNvPr id="45061" name="Rectangle 5"/>
          <p:cNvSpPr>
            <a:spLocks noGrp="1" noChangeArrowheads="1"/>
          </p:cNvSpPr>
          <p:nvPr>
            <p:ph type="body" idx="1"/>
          </p:nvPr>
        </p:nvSpPr>
        <p:spPr>
          <a:xfrm>
            <a:off x="457200" y="2971800"/>
            <a:ext cx="7772400" cy="4114800"/>
          </a:xfrm>
          <a:noFill/>
          <a:ln/>
        </p:spPr>
        <p:txBody>
          <a:bodyPr/>
          <a:lstStyle/>
          <a:p>
            <a:pPr>
              <a:buFontTx/>
              <a:buNone/>
            </a:pPr>
            <a:r>
              <a:rPr lang="en-US"/>
              <a:t>	</a:t>
            </a:r>
            <a:r>
              <a:rPr lang="en-US">
                <a:solidFill>
                  <a:srgbClr val="9933FF"/>
                </a:solidFill>
              </a:rPr>
              <a:t>Curriculum is a design </a:t>
            </a:r>
            <a:r>
              <a:rPr lang="en-US" sz="4000" b="1">
                <a:solidFill>
                  <a:srgbClr val="9933FF"/>
                </a:solidFill>
              </a:rPr>
              <a:t>PLAN </a:t>
            </a:r>
            <a:r>
              <a:rPr lang="en-US">
                <a:solidFill>
                  <a:srgbClr val="9933FF"/>
                </a:solidFill>
              </a:rPr>
              <a:t>that fosters the purposeful, proactive organization, management and assessment of interactions among the teacher, the learners, and the content knowledge we want students to acquire.</a:t>
            </a:r>
            <a:r>
              <a:rPr lang="en-US"/>
              <a:t>  </a:t>
            </a:r>
          </a:p>
        </p:txBody>
      </p:sp>
      <p:pic>
        <p:nvPicPr>
          <p:cNvPr id="45062" name="Picture 6"/>
          <p:cNvPicPr>
            <a:picLocks noChangeArrowheads="1"/>
          </p:cNvPicPr>
          <p:nvPr/>
        </p:nvPicPr>
        <p:blipFill>
          <a:blip r:embed="rId3" cstate="screen"/>
          <a:srcRect/>
          <a:stretch>
            <a:fillRect/>
          </a:stretch>
        </p:blipFill>
        <p:spPr bwMode="auto">
          <a:xfrm>
            <a:off x="5791200" y="381000"/>
            <a:ext cx="3073400" cy="24130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4710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47108" name="Rectangle 4"/>
          <p:cNvSpPr>
            <a:spLocks noGrp="1" noChangeArrowheads="1"/>
          </p:cNvSpPr>
          <p:nvPr>
            <p:ph type="title"/>
          </p:nvPr>
        </p:nvSpPr>
        <p:spPr>
          <a:xfrm>
            <a:off x="-533400" y="0"/>
            <a:ext cx="9677400" cy="1524000"/>
          </a:xfrm>
          <a:noFill/>
          <a:ln/>
        </p:spPr>
        <p:txBody>
          <a:bodyPr/>
          <a:lstStyle/>
          <a:p>
            <a:r>
              <a:rPr lang="en-US" sz="3200" b="1"/>
              <a:t>What are the ten components of a comprehensive curriculum unit, lesson, or task?</a:t>
            </a:r>
          </a:p>
        </p:txBody>
      </p:sp>
      <p:sp>
        <p:nvSpPr>
          <p:cNvPr id="47109" name="Rectangle 5"/>
          <p:cNvSpPr>
            <a:spLocks noGrp="1" noChangeArrowheads="1"/>
          </p:cNvSpPr>
          <p:nvPr>
            <p:ph type="body" idx="1"/>
          </p:nvPr>
        </p:nvSpPr>
        <p:spPr>
          <a:xfrm>
            <a:off x="914400" y="1828800"/>
            <a:ext cx="3886200" cy="4505325"/>
          </a:xfrm>
          <a:noFill/>
          <a:ln/>
        </p:spPr>
        <p:txBody>
          <a:bodyPr/>
          <a:lstStyle/>
          <a:p>
            <a:pPr>
              <a:lnSpc>
                <a:spcPct val="90000"/>
              </a:lnSpc>
            </a:pPr>
            <a:r>
              <a:rPr lang="en-US" sz="2800"/>
              <a:t>Content</a:t>
            </a:r>
          </a:p>
          <a:p>
            <a:pPr>
              <a:lnSpc>
                <a:spcPct val="90000"/>
              </a:lnSpc>
              <a:buFontTx/>
              <a:buNone/>
            </a:pPr>
            <a:endParaRPr lang="en-US" sz="2800"/>
          </a:p>
          <a:p>
            <a:pPr>
              <a:lnSpc>
                <a:spcPct val="90000"/>
              </a:lnSpc>
            </a:pPr>
            <a:r>
              <a:rPr lang="en-US" sz="2800"/>
              <a:t>Assessment</a:t>
            </a:r>
          </a:p>
          <a:p>
            <a:pPr>
              <a:lnSpc>
                <a:spcPct val="90000"/>
              </a:lnSpc>
              <a:buFontTx/>
              <a:buNone/>
            </a:pPr>
            <a:endParaRPr lang="en-US" sz="2800"/>
          </a:p>
          <a:p>
            <a:pPr>
              <a:lnSpc>
                <a:spcPct val="90000"/>
              </a:lnSpc>
            </a:pPr>
            <a:r>
              <a:rPr lang="en-US" sz="2800"/>
              <a:t>Introduction</a:t>
            </a:r>
          </a:p>
          <a:p>
            <a:pPr>
              <a:lnSpc>
                <a:spcPct val="90000"/>
              </a:lnSpc>
              <a:buFontTx/>
              <a:buNone/>
            </a:pPr>
            <a:endParaRPr lang="en-US" sz="2800"/>
          </a:p>
          <a:p>
            <a:pPr>
              <a:lnSpc>
                <a:spcPct val="90000"/>
              </a:lnSpc>
            </a:pPr>
            <a:r>
              <a:rPr lang="en-US" sz="2800"/>
              <a:t>Teaching Strategies</a:t>
            </a:r>
          </a:p>
          <a:p>
            <a:pPr>
              <a:lnSpc>
                <a:spcPct val="90000"/>
              </a:lnSpc>
              <a:buFontTx/>
              <a:buNone/>
            </a:pPr>
            <a:endParaRPr lang="en-US" sz="2800"/>
          </a:p>
          <a:p>
            <a:pPr>
              <a:lnSpc>
                <a:spcPct val="90000"/>
              </a:lnSpc>
            </a:pPr>
            <a:r>
              <a:rPr lang="en-US" sz="2800"/>
              <a:t>Learning Activities</a:t>
            </a:r>
          </a:p>
        </p:txBody>
      </p:sp>
      <p:sp>
        <p:nvSpPr>
          <p:cNvPr id="47110" name="Rectangle 6"/>
          <p:cNvSpPr>
            <a:spLocks noChangeArrowheads="1"/>
          </p:cNvSpPr>
          <p:nvPr/>
        </p:nvSpPr>
        <p:spPr bwMode="auto">
          <a:xfrm>
            <a:off x="5257800" y="1828800"/>
            <a:ext cx="3886200" cy="4505325"/>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Clr>
                <a:schemeClr val="tx2"/>
              </a:buClr>
              <a:buSzPct val="100000"/>
              <a:buFontTx/>
              <a:buChar char="•"/>
            </a:pPr>
            <a:r>
              <a:rPr lang="en-US" sz="2800"/>
              <a:t>Grouping Strategies</a:t>
            </a:r>
          </a:p>
          <a:p>
            <a:pPr marL="342900" indent="-342900">
              <a:lnSpc>
                <a:spcPct val="90000"/>
              </a:lnSpc>
              <a:spcBef>
                <a:spcPct val="20000"/>
              </a:spcBef>
            </a:pPr>
            <a:endParaRPr lang="en-US" sz="2800"/>
          </a:p>
          <a:p>
            <a:pPr marL="342900" indent="-342900">
              <a:lnSpc>
                <a:spcPct val="90000"/>
              </a:lnSpc>
              <a:spcBef>
                <a:spcPct val="20000"/>
              </a:spcBef>
              <a:buClr>
                <a:schemeClr val="tx2"/>
              </a:buClr>
              <a:buSzPct val="100000"/>
              <a:buFontTx/>
              <a:buChar char="•"/>
            </a:pPr>
            <a:r>
              <a:rPr lang="en-US" sz="2800"/>
              <a:t>Products</a:t>
            </a:r>
          </a:p>
          <a:p>
            <a:pPr marL="342900" indent="-342900">
              <a:lnSpc>
                <a:spcPct val="90000"/>
              </a:lnSpc>
              <a:spcBef>
                <a:spcPct val="20000"/>
              </a:spcBef>
            </a:pPr>
            <a:endParaRPr lang="en-US" sz="2800"/>
          </a:p>
          <a:p>
            <a:pPr marL="342900" indent="-342900">
              <a:lnSpc>
                <a:spcPct val="90000"/>
              </a:lnSpc>
              <a:spcBef>
                <a:spcPct val="20000"/>
              </a:spcBef>
              <a:buClr>
                <a:schemeClr val="tx2"/>
              </a:buClr>
              <a:buSzPct val="100000"/>
              <a:buFontTx/>
              <a:buChar char="•"/>
            </a:pPr>
            <a:r>
              <a:rPr lang="en-US" sz="2800"/>
              <a:t>Resources</a:t>
            </a:r>
          </a:p>
          <a:p>
            <a:pPr marL="342900" indent="-342900">
              <a:lnSpc>
                <a:spcPct val="90000"/>
              </a:lnSpc>
              <a:spcBef>
                <a:spcPct val="20000"/>
              </a:spcBef>
            </a:pPr>
            <a:endParaRPr lang="en-US" sz="2800"/>
          </a:p>
          <a:p>
            <a:pPr marL="342900" indent="-342900">
              <a:lnSpc>
                <a:spcPct val="90000"/>
              </a:lnSpc>
              <a:spcBef>
                <a:spcPct val="20000"/>
              </a:spcBef>
              <a:buClr>
                <a:schemeClr val="tx2"/>
              </a:buClr>
              <a:buSzPct val="100000"/>
              <a:buFontTx/>
              <a:buChar char="•"/>
            </a:pPr>
            <a:r>
              <a:rPr lang="en-US" sz="2800"/>
              <a:t>Extension Activities</a:t>
            </a:r>
          </a:p>
          <a:p>
            <a:pPr marL="342900" indent="-342900">
              <a:lnSpc>
                <a:spcPct val="90000"/>
              </a:lnSpc>
              <a:spcBef>
                <a:spcPct val="20000"/>
              </a:spcBef>
            </a:pPr>
            <a:endParaRPr lang="en-US" sz="2800"/>
          </a:p>
          <a:p>
            <a:pPr marL="342900" indent="-342900">
              <a:lnSpc>
                <a:spcPct val="90000"/>
              </a:lnSpc>
              <a:spcBef>
                <a:spcPct val="20000"/>
              </a:spcBef>
              <a:buClr>
                <a:schemeClr val="tx2"/>
              </a:buClr>
              <a:buSzPct val="100000"/>
              <a:buFontTx/>
              <a:buChar char="•"/>
            </a:pPr>
            <a:r>
              <a:rPr lang="en-US" sz="2800"/>
              <a:t>Modification</a:t>
            </a:r>
          </a:p>
          <a:p>
            <a:pPr marL="342900" indent="-342900">
              <a:lnSpc>
                <a:spcPct val="90000"/>
              </a:lnSpc>
              <a:spcBef>
                <a:spcPct val="20000"/>
              </a:spcBef>
            </a:pPr>
            <a:r>
              <a:rPr lang="en-US"/>
              <a:t>	(Ascending Levels of Intellectual Demand)</a:t>
            </a:r>
          </a:p>
        </p:txBody>
      </p:sp>
      <p:pic>
        <p:nvPicPr>
          <p:cNvPr id="47111" name="Picture 7"/>
          <p:cNvPicPr>
            <a:picLocks noChangeArrowheads="1"/>
          </p:cNvPicPr>
          <p:nvPr/>
        </p:nvPicPr>
        <p:blipFill>
          <a:blip r:embed="rId3" cstate="screen"/>
          <a:srcRect/>
          <a:stretch>
            <a:fillRect/>
          </a:stretch>
        </p:blipFill>
        <p:spPr bwMode="auto">
          <a:xfrm>
            <a:off x="304800" y="1676400"/>
            <a:ext cx="787400" cy="685800"/>
          </a:xfrm>
          <a:prstGeom prst="rect">
            <a:avLst/>
          </a:prstGeom>
          <a:noFill/>
          <a:ln w="12700">
            <a:noFill/>
            <a:miter lim="800000"/>
            <a:headEnd/>
            <a:tailEnd/>
          </a:ln>
          <a:effectLst/>
        </p:spPr>
      </p:pic>
      <p:pic>
        <p:nvPicPr>
          <p:cNvPr id="47112" name="Picture 8"/>
          <p:cNvPicPr>
            <a:picLocks noChangeArrowheads="1"/>
          </p:cNvPicPr>
          <p:nvPr/>
        </p:nvPicPr>
        <p:blipFill>
          <a:blip r:embed="rId4" cstate="screen"/>
          <a:srcRect/>
          <a:stretch>
            <a:fillRect/>
          </a:stretch>
        </p:blipFill>
        <p:spPr bwMode="auto">
          <a:xfrm>
            <a:off x="228600" y="2667000"/>
            <a:ext cx="723900" cy="787400"/>
          </a:xfrm>
          <a:prstGeom prst="rect">
            <a:avLst/>
          </a:prstGeom>
          <a:noFill/>
          <a:ln w="12700">
            <a:noFill/>
            <a:miter lim="800000"/>
            <a:headEnd/>
            <a:tailEnd/>
          </a:ln>
          <a:effectLst/>
        </p:spPr>
      </p:pic>
      <p:pic>
        <p:nvPicPr>
          <p:cNvPr id="47113" name="Picture 9"/>
          <p:cNvPicPr>
            <a:picLocks noChangeArrowheads="1"/>
          </p:cNvPicPr>
          <p:nvPr/>
        </p:nvPicPr>
        <p:blipFill>
          <a:blip r:embed="rId5" cstate="screen"/>
          <a:srcRect/>
          <a:stretch>
            <a:fillRect/>
          </a:stretch>
        </p:blipFill>
        <p:spPr bwMode="auto">
          <a:xfrm>
            <a:off x="381000" y="3581400"/>
            <a:ext cx="571500" cy="939800"/>
          </a:xfrm>
          <a:prstGeom prst="rect">
            <a:avLst/>
          </a:prstGeom>
          <a:noFill/>
          <a:ln w="12700">
            <a:noFill/>
            <a:miter lim="800000"/>
            <a:headEnd/>
            <a:tailEnd/>
          </a:ln>
          <a:effectLst/>
        </p:spPr>
      </p:pic>
      <p:pic>
        <p:nvPicPr>
          <p:cNvPr id="47114" name="Picture 10"/>
          <p:cNvPicPr>
            <a:picLocks noChangeArrowheads="1"/>
          </p:cNvPicPr>
          <p:nvPr/>
        </p:nvPicPr>
        <p:blipFill>
          <a:blip r:embed="rId6" cstate="screen"/>
          <a:srcRect/>
          <a:stretch>
            <a:fillRect/>
          </a:stretch>
        </p:blipFill>
        <p:spPr bwMode="auto">
          <a:xfrm>
            <a:off x="228600" y="4572000"/>
            <a:ext cx="863600" cy="749300"/>
          </a:xfrm>
          <a:prstGeom prst="rect">
            <a:avLst/>
          </a:prstGeom>
          <a:noFill/>
          <a:ln w="12700">
            <a:noFill/>
            <a:miter lim="800000"/>
            <a:headEnd/>
            <a:tailEnd/>
          </a:ln>
          <a:effectLst/>
        </p:spPr>
      </p:pic>
      <p:pic>
        <p:nvPicPr>
          <p:cNvPr id="47115" name="Picture 11"/>
          <p:cNvPicPr>
            <a:picLocks noChangeArrowheads="1"/>
          </p:cNvPicPr>
          <p:nvPr/>
        </p:nvPicPr>
        <p:blipFill>
          <a:blip r:embed="rId7" cstate="screen"/>
          <a:srcRect/>
          <a:stretch>
            <a:fillRect/>
          </a:stretch>
        </p:blipFill>
        <p:spPr bwMode="auto">
          <a:xfrm>
            <a:off x="381000" y="5410200"/>
            <a:ext cx="762000" cy="1092200"/>
          </a:xfrm>
          <a:prstGeom prst="rect">
            <a:avLst/>
          </a:prstGeom>
          <a:noFill/>
          <a:ln w="12700">
            <a:noFill/>
            <a:miter lim="800000"/>
            <a:headEnd/>
            <a:tailEnd/>
          </a:ln>
          <a:effectLst/>
        </p:spPr>
      </p:pic>
      <p:pic>
        <p:nvPicPr>
          <p:cNvPr id="47116" name="Picture 12"/>
          <p:cNvPicPr>
            <a:picLocks noChangeArrowheads="1"/>
          </p:cNvPicPr>
          <p:nvPr/>
        </p:nvPicPr>
        <p:blipFill>
          <a:blip r:embed="rId8" cstate="screen"/>
          <a:srcRect/>
          <a:stretch>
            <a:fillRect/>
          </a:stretch>
        </p:blipFill>
        <p:spPr bwMode="auto">
          <a:xfrm>
            <a:off x="4343400" y="1524000"/>
            <a:ext cx="939800" cy="939800"/>
          </a:xfrm>
          <a:prstGeom prst="rect">
            <a:avLst/>
          </a:prstGeom>
          <a:noFill/>
          <a:ln w="12700">
            <a:noFill/>
            <a:miter lim="800000"/>
            <a:headEnd/>
            <a:tailEnd/>
          </a:ln>
          <a:effectLst/>
        </p:spPr>
      </p:pic>
      <p:grpSp>
        <p:nvGrpSpPr>
          <p:cNvPr id="47119" name="Group 15"/>
          <p:cNvGrpSpPr>
            <a:grpSpLocks/>
          </p:cNvGrpSpPr>
          <p:nvPr/>
        </p:nvGrpSpPr>
        <p:grpSpPr bwMode="auto">
          <a:xfrm>
            <a:off x="3657600" y="2438400"/>
            <a:ext cx="2006600" cy="850900"/>
            <a:chOff x="2304" y="1536"/>
            <a:chExt cx="1264" cy="536"/>
          </a:xfrm>
        </p:grpSpPr>
        <p:pic>
          <p:nvPicPr>
            <p:cNvPr id="47117" name="Picture 13"/>
            <p:cNvPicPr>
              <a:picLocks noChangeArrowheads="1"/>
            </p:cNvPicPr>
            <p:nvPr/>
          </p:nvPicPr>
          <p:blipFill>
            <a:blip r:embed="rId9" cstate="screen"/>
            <a:srcRect/>
            <a:stretch>
              <a:fillRect/>
            </a:stretch>
          </p:blipFill>
          <p:spPr bwMode="auto">
            <a:xfrm>
              <a:off x="2304" y="1536"/>
              <a:ext cx="816" cy="536"/>
            </a:xfrm>
            <a:prstGeom prst="rect">
              <a:avLst/>
            </a:prstGeom>
            <a:noFill/>
            <a:ln w="12700">
              <a:noFill/>
              <a:miter lim="800000"/>
              <a:headEnd/>
              <a:tailEnd/>
            </a:ln>
            <a:effectLst/>
          </p:spPr>
        </p:pic>
        <p:pic>
          <p:nvPicPr>
            <p:cNvPr id="47118" name="Picture 14"/>
            <p:cNvPicPr>
              <a:picLocks noChangeArrowheads="1"/>
            </p:cNvPicPr>
            <p:nvPr/>
          </p:nvPicPr>
          <p:blipFill>
            <a:blip r:embed="rId10" cstate="screen"/>
            <a:srcRect/>
            <a:stretch>
              <a:fillRect/>
            </a:stretch>
          </p:blipFill>
          <p:spPr bwMode="auto">
            <a:xfrm>
              <a:off x="3048" y="1752"/>
              <a:ext cx="520" cy="296"/>
            </a:xfrm>
            <a:prstGeom prst="rect">
              <a:avLst/>
            </a:prstGeom>
            <a:noFill/>
            <a:ln w="12700">
              <a:noFill/>
              <a:miter lim="800000"/>
              <a:headEnd/>
              <a:tailEnd/>
            </a:ln>
            <a:effectLst/>
          </p:spPr>
        </p:pic>
      </p:grpSp>
      <p:pic>
        <p:nvPicPr>
          <p:cNvPr id="47120" name="Picture 16"/>
          <p:cNvPicPr>
            <a:picLocks noChangeArrowheads="1"/>
          </p:cNvPicPr>
          <p:nvPr/>
        </p:nvPicPr>
        <p:blipFill>
          <a:blip r:embed="rId11" cstate="screen"/>
          <a:srcRect/>
          <a:stretch>
            <a:fillRect/>
          </a:stretch>
        </p:blipFill>
        <p:spPr bwMode="auto">
          <a:xfrm>
            <a:off x="4343400" y="3429000"/>
            <a:ext cx="965200" cy="1016000"/>
          </a:xfrm>
          <a:prstGeom prst="rect">
            <a:avLst/>
          </a:prstGeom>
          <a:noFill/>
          <a:ln w="12700">
            <a:noFill/>
            <a:miter lim="800000"/>
            <a:headEnd/>
            <a:tailEnd/>
          </a:ln>
          <a:effectLst/>
        </p:spPr>
      </p:pic>
      <p:pic>
        <p:nvPicPr>
          <p:cNvPr id="47121" name="Picture 17"/>
          <p:cNvPicPr>
            <a:picLocks noChangeArrowheads="1"/>
          </p:cNvPicPr>
          <p:nvPr/>
        </p:nvPicPr>
        <p:blipFill>
          <a:blip r:embed="rId12" cstate="screen"/>
          <a:srcRect/>
          <a:stretch>
            <a:fillRect/>
          </a:stretch>
        </p:blipFill>
        <p:spPr bwMode="auto">
          <a:xfrm>
            <a:off x="4191000" y="4495800"/>
            <a:ext cx="1092200" cy="685800"/>
          </a:xfrm>
          <a:prstGeom prst="rect">
            <a:avLst/>
          </a:prstGeom>
          <a:noFill/>
          <a:ln w="12700">
            <a:noFill/>
            <a:miter lim="800000"/>
            <a:headEnd/>
            <a:tailEnd/>
          </a:ln>
          <a:effectLst/>
        </p:spPr>
      </p:pic>
      <p:pic>
        <p:nvPicPr>
          <p:cNvPr id="47122" name="Picture 18"/>
          <p:cNvPicPr>
            <a:picLocks noChangeArrowheads="1"/>
          </p:cNvPicPr>
          <p:nvPr/>
        </p:nvPicPr>
        <p:blipFill>
          <a:blip r:embed="rId13" cstate="screen"/>
          <a:srcRect/>
          <a:stretch>
            <a:fillRect/>
          </a:stretch>
        </p:blipFill>
        <p:spPr bwMode="auto">
          <a:xfrm>
            <a:off x="4267200" y="5486400"/>
            <a:ext cx="1092200" cy="10287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4915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49156" name="Rectangle 4"/>
          <p:cNvSpPr>
            <a:spLocks noGrp="1" noChangeArrowheads="1"/>
          </p:cNvSpPr>
          <p:nvPr>
            <p:ph type="title"/>
          </p:nvPr>
        </p:nvSpPr>
        <p:spPr>
          <a:xfrm>
            <a:off x="685800" y="304800"/>
            <a:ext cx="7772400" cy="762000"/>
          </a:xfrm>
          <a:noFill/>
          <a:ln/>
        </p:spPr>
        <p:txBody>
          <a:bodyPr/>
          <a:lstStyle/>
          <a:p>
            <a:r>
              <a:rPr lang="en-US" sz="2800" b="1"/>
              <a:t>Key Components of Comprehensive Curriculum</a:t>
            </a:r>
          </a:p>
        </p:txBody>
      </p:sp>
      <p:grpSp>
        <p:nvGrpSpPr>
          <p:cNvPr id="49170" name="Group 18"/>
          <p:cNvGrpSpPr>
            <a:grpSpLocks/>
          </p:cNvGrpSpPr>
          <p:nvPr/>
        </p:nvGrpSpPr>
        <p:grpSpPr bwMode="auto">
          <a:xfrm>
            <a:off x="304800" y="1600200"/>
            <a:ext cx="8534400" cy="4572000"/>
            <a:chOff x="336" y="1056"/>
            <a:chExt cx="5088" cy="2736"/>
          </a:xfrm>
        </p:grpSpPr>
        <p:sp>
          <p:nvSpPr>
            <p:cNvPr id="49157" name="Rectangle 5"/>
            <p:cNvSpPr>
              <a:spLocks noChangeArrowheads="1"/>
            </p:cNvSpPr>
            <p:nvPr/>
          </p:nvSpPr>
          <p:spPr bwMode="auto">
            <a:xfrm>
              <a:off x="3696" y="1730"/>
              <a:ext cx="1728" cy="2062"/>
            </a:xfrm>
            <a:prstGeom prst="rect">
              <a:avLst/>
            </a:prstGeom>
            <a:solidFill>
              <a:srgbClr val="5DBACA"/>
            </a:solidFill>
            <a:ln w="12700">
              <a:noFill/>
              <a:miter lim="800000"/>
              <a:headEnd/>
              <a:tailEnd/>
            </a:ln>
            <a:effectLst/>
          </p:spPr>
          <p:txBody>
            <a:bodyPr lIns="90488" tIns="44450" rIns="90488" bIns="44450"/>
            <a:lstStyle/>
            <a:p>
              <a:pPr>
                <a:lnSpc>
                  <a:spcPct val="90000"/>
                </a:lnSpc>
                <a:spcBef>
                  <a:spcPct val="20000"/>
                </a:spcBef>
              </a:pPr>
              <a:r>
                <a:rPr lang="en-US"/>
                <a:t>Exemplary standards incorporate “big ideas,” enduring understandings, and skills of a discipline.  Additionally, they provide clarity, power, and authenticity for teachers and students.</a:t>
              </a:r>
            </a:p>
          </p:txBody>
        </p:sp>
        <p:sp>
          <p:nvSpPr>
            <p:cNvPr id="49158" name="Rectangle 6"/>
            <p:cNvSpPr>
              <a:spLocks noChangeArrowheads="1"/>
            </p:cNvSpPr>
            <p:nvPr/>
          </p:nvSpPr>
          <p:spPr bwMode="auto">
            <a:xfrm>
              <a:off x="1536" y="1730"/>
              <a:ext cx="2160" cy="2062"/>
            </a:xfrm>
            <a:prstGeom prst="rect">
              <a:avLst/>
            </a:prstGeom>
            <a:solidFill>
              <a:srgbClr val="60CA8E"/>
            </a:solidFill>
            <a:ln w="12700">
              <a:noFill/>
              <a:miter lim="800000"/>
              <a:headEnd/>
              <a:tailEnd/>
            </a:ln>
            <a:effectLst/>
          </p:spPr>
          <p:txBody>
            <a:bodyPr lIns="90488" tIns="44450" rIns="90488" bIns="44450"/>
            <a:lstStyle/>
            <a:p>
              <a:pPr>
                <a:spcBef>
                  <a:spcPct val="20000"/>
                </a:spcBef>
              </a:pPr>
              <a:r>
                <a:rPr lang="en-US"/>
                <a:t>Content is what we want students to know, understand, and do as a result of our curriculum and instruction.  Standards are broad statements about what grade-level students should know and be able to do.</a:t>
              </a:r>
            </a:p>
          </p:txBody>
        </p:sp>
        <p:sp>
          <p:nvSpPr>
            <p:cNvPr id="49159" name="Rectangle 7"/>
            <p:cNvSpPr>
              <a:spLocks noChangeArrowheads="1"/>
            </p:cNvSpPr>
            <p:nvPr/>
          </p:nvSpPr>
          <p:spPr bwMode="auto">
            <a:xfrm>
              <a:off x="336" y="1730"/>
              <a:ext cx="1200" cy="2062"/>
            </a:xfrm>
            <a:prstGeom prst="rect">
              <a:avLst/>
            </a:prstGeom>
            <a:solidFill>
              <a:srgbClr val="EF95E9"/>
            </a:solidFill>
            <a:ln w="12700">
              <a:noFill/>
              <a:miter lim="800000"/>
              <a:headEnd/>
              <a:tailEnd/>
            </a:ln>
            <a:effectLst/>
          </p:spPr>
          <p:txBody>
            <a:bodyPr lIns="90488" tIns="44450" rIns="90488" bIns="44450"/>
            <a:lstStyle/>
            <a:p>
              <a:pPr algn="ctr">
                <a:spcBef>
                  <a:spcPct val="20000"/>
                </a:spcBef>
              </a:pPr>
              <a:r>
                <a:rPr lang="en-US" b="1"/>
                <a:t>Content</a:t>
              </a:r>
            </a:p>
            <a:p>
              <a:pPr algn="ctr">
                <a:spcBef>
                  <a:spcPct val="20000"/>
                </a:spcBef>
              </a:pPr>
              <a:r>
                <a:rPr lang="en-US" b="1"/>
                <a:t>(Standards)</a:t>
              </a:r>
            </a:p>
          </p:txBody>
        </p:sp>
        <p:sp>
          <p:nvSpPr>
            <p:cNvPr id="49160" name="Rectangle 8"/>
            <p:cNvSpPr>
              <a:spLocks noChangeArrowheads="1"/>
            </p:cNvSpPr>
            <p:nvPr/>
          </p:nvSpPr>
          <p:spPr bwMode="auto">
            <a:xfrm>
              <a:off x="3696" y="1056"/>
              <a:ext cx="1728" cy="674"/>
            </a:xfrm>
            <a:prstGeom prst="rect">
              <a:avLst/>
            </a:prstGeom>
            <a:solidFill>
              <a:srgbClr val="5DBACA"/>
            </a:solidFill>
            <a:ln w="12700">
              <a:noFill/>
              <a:miter lim="800000"/>
              <a:headEnd/>
              <a:tailEnd/>
            </a:ln>
            <a:effectLst/>
          </p:spPr>
          <p:txBody>
            <a:bodyPr lIns="90488" tIns="44450" rIns="90488" bIns="44450"/>
            <a:lstStyle/>
            <a:p>
              <a:pPr algn="ctr">
                <a:spcBef>
                  <a:spcPct val="20000"/>
                </a:spcBef>
              </a:pPr>
              <a:r>
                <a:rPr lang="en-US" b="1"/>
                <a:t>Exemplary Characteristics</a:t>
              </a:r>
            </a:p>
          </p:txBody>
        </p:sp>
        <p:sp>
          <p:nvSpPr>
            <p:cNvPr id="49161" name="Rectangle 9"/>
            <p:cNvSpPr>
              <a:spLocks noChangeArrowheads="1"/>
            </p:cNvSpPr>
            <p:nvPr/>
          </p:nvSpPr>
          <p:spPr bwMode="auto">
            <a:xfrm>
              <a:off x="1536" y="1056"/>
              <a:ext cx="2160" cy="674"/>
            </a:xfrm>
            <a:prstGeom prst="rect">
              <a:avLst/>
            </a:prstGeom>
            <a:solidFill>
              <a:srgbClr val="60CA8E"/>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49162" name="Rectangle 10"/>
            <p:cNvSpPr>
              <a:spLocks noChangeArrowheads="1"/>
            </p:cNvSpPr>
            <p:nvPr/>
          </p:nvSpPr>
          <p:spPr bwMode="auto">
            <a:xfrm>
              <a:off x="336" y="1056"/>
              <a:ext cx="1200" cy="674"/>
            </a:xfrm>
            <a:prstGeom prst="rect">
              <a:avLst/>
            </a:prstGeom>
            <a:solidFill>
              <a:srgbClr val="EF95E9"/>
            </a:solidFill>
            <a:ln w="12700">
              <a:noFill/>
              <a:miter lim="800000"/>
              <a:headEnd/>
              <a:tailEnd/>
            </a:ln>
            <a:effectLst/>
          </p:spPr>
          <p:txBody>
            <a:bodyPr lIns="90488" tIns="44450" rIns="90488" bIns="44450"/>
            <a:lstStyle/>
            <a:p>
              <a:pPr algn="ctr">
                <a:spcBef>
                  <a:spcPct val="20000"/>
                </a:spcBef>
              </a:pPr>
              <a:r>
                <a:rPr lang="en-US" b="1"/>
                <a:t>Curricular Component</a:t>
              </a:r>
            </a:p>
          </p:txBody>
        </p:sp>
        <p:sp>
          <p:nvSpPr>
            <p:cNvPr id="49163" name="Line 11"/>
            <p:cNvSpPr>
              <a:spLocks noChangeShapeType="1"/>
            </p:cNvSpPr>
            <p:nvPr/>
          </p:nvSpPr>
          <p:spPr bwMode="auto">
            <a:xfrm>
              <a:off x="337" y="1056"/>
              <a:ext cx="5087" cy="0"/>
            </a:xfrm>
            <a:prstGeom prst="line">
              <a:avLst/>
            </a:prstGeom>
            <a:noFill/>
            <a:ln w="25400">
              <a:solidFill>
                <a:schemeClr val="tx1"/>
              </a:solidFill>
              <a:round/>
              <a:headEnd/>
              <a:tailEnd/>
            </a:ln>
            <a:effectLst/>
          </p:spPr>
          <p:txBody>
            <a:bodyPr/>
            <a:lstStyle/>
            <a:p>
              <a:endParaRPr lang="en-US"/>
            </a:p>
          </p:txBody>
        </p:sp>
        <p:sp>
          <p:nvSpPr>
            <p:cNvPr id="49164" name="Line 12"/>
            <p:cNvSpPr>
              <a:spLocks noChangeShapeType="1"/>
            </p:cNvSpPr>
            <p:nvPr/>
          </p:nvSpPr>
          <p:spPr bwMode="auto">
            <a:xfrm>
              <a:off x="337" y="1730"/>
              <a:ext cx="5087" cy="0"/>
            </a:xfrm>
            <a:prstGeom prst="line">
              <a:avLst/>
            </a:prstGeom>
            <a:noFill/>
            <a:ln w="12700">
              <a:solidFill>
                <a:schemeClr val="tx1"/>
              </a:solidFill>
              <a:round/>
              <a:headEnd/>
              <a:tailEnd/>
            </a:ln>
            <a:effectLst/>
          </p:spPr>
          <p:txBody>
            <a:bodyPr/>
            <a:lstStyle/>
            <a:p>
              <a:endParaRPr lang="en-US"/>
            </a:p>
          </p:txBody>
        </p:sp>
        <p:sp>
          <p:nvSpPr>
            <p:cNvPr id="49165" name="Line 13"/>
            <p:cNvSpPr>
              <a:spLocks noChangeShapeType="1"/>
            </p:cNvSpPr>
            <p:nvPr/>
          </p:nvSpPr>
          <p:spPr bwMode="auto">
            <a:xfrm>
              <a:off x="337" y="3792"/>
              <a:ext cx="5087" cy="0"/>
            </a:xfrm>
            <a:prstGeom prst="line">
              <a:avLst/>
            </a:prstGeom>
            <a:noFill/>
            <a:ln w="25400">
              <a:solidFill>
                <a:schemeClr val="tx1"/>
              </a:solidFill>
              <a:round/>
              <a:headEnd/>
              <a:tailEnd/>
            </a:ln>
            <a:effectLst/>
          </p:spPr>
          <p:txBody>
            <a:bodyPr/>
            <a:lstStyle/>
            <a:p>
              <a:endParaRPr lang="en-US"/>
            </a:p>
          </p:txBody>
        </p:sp>
        <p:sp>
          <p:nvSpPr>
            <p:cNvPr id="49166" name="Line 14"/>
            <p:cNvSpPr>
              <a:spLocks noChangeShapeType="1"/>
            </p:cNvSpPr>
            <p:nvPr/>
          </p:nvSpPr>
          <p:spPr bwMode="auto">
            <a:xfrm>
              <a:off x="336" y="1057"/>
              <a:ext cx="0" cy="2735"/>
            </a:xfrm>
            <a:prstGeom prst="line">
              <a:avLst/>
            </a:prstGeom>
            <a:noFill/>
            <a:ln w="25400">
              <a:solidFill>
                <a:schemeClr val="tx1"/>
              </a:solidFill>
              <a:round/>
              <a:headEnd/>
              <a:tailEnd/>
            </a:ln>
            <a:effectLst/>
          </p:spPr>
          <p:txBody>
            <a:bodyPr/>
            <a:lstStyle/>
            <a:p>
              <a:endParaRPr lang="en-US"/>
            </a:p>
          </p:txBody>
        </p:sp>
        <p:sp>
          <p:nvSpPr>
            <p:cNvPr id="49167" name="Line 15"/>
            <p:cNvSpPr>
              <a:spLocks noChangeShapeType="1"/>
            </p:cNvSpPr>
            <p:nvPr/>
          </p:nvSpPr>
          <p:spPr bwMode="auto">
            <a:xfrm>
              <a:off x="1536" y="1057"/>
              <a:ext cx="0" cy="2735"/>
            </a:xfrm>
            <a:prstGeom prst="line">
              <a:avLst/>
            </a:prstGeom>
            <a:noFill/>
            <a:ln w="12700">
              <a:solidFill>
                <a:schemeClr val="tx1"/>
              </a:solidFill>
              <a:round/>
              <a:headEnd/>
              <a:tailEnd/>
            </a:ln>
            <a:effectLst/>
          </p:spPr>
          <p:txBody>
            <a:bodyPr/>
            <a:lstStyle/>
            <a:p>
              <a:endParaRPr lang="en-US"/>
            </a:p>
          </p:txBody>
        </p:sp>
        <p:sp>
          <p:nvSpPr>
            <p:cNvPr id="49168" name="Line 16"/>
            <p:cNvSpPr>
              <a:spLocks noChangeShapeType="1"/>
            </p:cNvSpPr>
            <p:nvPr/>
          </p:nvSpPr>
          <p:spPr bwMode="auto">
            <a:xfrm>
              <a:off x="3696" y="1057"/>
              <a:ext cx="0" cy="2735"/>
            </a:xfrm>
            <a:prstGeom prst="line">
              <a:avLst/>
            </a:prstGeom>
            <a:noFill/>
            <a:ln w="12700">
              <a:solidFill>
                <a:schemeClr val="tx1"/>
              </a:solidFill>
              <a:round/>
              <a:headEnd/>
              <a:tailEnd/>
            </a:ln>
            <a:effectLst/>
          </p:spPr>
          <p:txBody>
            <a:bodyPr/>
            <a:lstStyle/>
            <a:p>
              <a:endParaRPr lang="en-US"/>
            </a:p>
          </p:txBody>
        </p:sp>
        <p:sp>
          <p:nvSpPr>
            <p:cNvPr id="49169" name="Line 17"/>
            <p:cNvSpPr>
              <a:spLocks noChangeShapeType="1"/>
            </p:cNvSpPr>
            <p:nvPr/>
          </p:nvSpPr>
          <p:spPr bwMode="auto">
            <a:xfrm>
              <a:off x="5424" y="1057"/>
              <a:ext cx="0" cy="2735"/>
            </a:xfrm>
            <a:prstGeom prst="line">
              <a:avLst/>
            </a:prstGeom>
            <a:noFill/>
            <a:ln w="254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5120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grpSp>
        <p:nvGrpSpPr>
          <p:cNvPr id="51213" name="Group 13"/>
          <p:cNvGrpSpPr>
            <a:grpSpLocks/>
          </p:cNvGrpSpPr>
          <p:nvPr/>
        </p:nvGrpSpPr>
        <p:grpSpPr bwMode="auto">
          <a:xfrm>
            <a:off x="457200" y="1905000"/>
            <a:ext cx="8305800" cy="4267200"/>
            <a:chOff x="288" y="1200"/>
            <a:chExt cx="5088" cy="2311"/>
          </a:xfrm>
        </p:grpSpPr>
        <p:sp>
          <p:nvSpPr>
            <p:cNvPr id="51204" name="Rectangle 4"/>
            <p:cNvSpPr>
              <a:spLocks noChangeArrowheads="1"/>
            </p:cNvSpPr>
            <p:nvPr/>
          </p:nvSpPr>
          <p:spPr bwMode="auto">
            <a:xfrm>
              <a:off x="3648" y="1200"/>
              <a:ext cx="1728" cy="2311"/>
            </a:xfrm>
            <a:prstGeom prst="rect">
              <a:avLst/>
            </a:prstGeom>
            <a:solidFill>
              <a:srgbClr val="5ABDCE"/>
            </a:solidFill>
            <a:ln w="12700">
              <a:noFill/>
              <a:miter lim="800000"/>
              <a:headEnd/>
              <a:tailEnd/>
            </a:ln>
            <a:effectLst/>
          </p:spPr>
          <p:txBody>
            <a:bodyPr lIns="90488" tIns="44450" rIns="90488" bIns="44450"/>
            <a:lstStyle/>
            <a:p>
              <a:pPr>
                <a:lnSpc>
                  <a:spcPct val="70000"/>
                </a:lnSpc>
                <a:spcBef>
                  <a:spcPct val="20000"/>
                </a:spcBef>
              </a:pPr>
              <a:r>
                <a:rPr lang="en-US"/>
                <a:t>Well-designed assessments are diagnostic, aligned with the learning goals, and provide a high ceiling, as well as a low baseline, to ensure that all students’ learning can be measured.  They are used before, during, and after instruction.  High-quality assessments inform instruction.</a:t>
              </a:r>
            </a:p>
          </p:txBody>
        </p:sp>
        <p:sp>
          <p:nvSpPr>
            <p:cNvPr id="51205" name="Rectangle 5"/>
            <p:cNvSpPr>
              <a:spLocks noChangeArrowheads="1"/>
            </p:cNvSpPr>
            <p:nvPr/>
          </p:nvSpPr>
          <p:spPr bwMode="auto">
            <a:xfrm>
              <a:off x="1488" y="1200"/>
              <a:ext cx="2160" cy="2311"/>
            </a:xfrm>
            <a:prstGeom prst="rect">
              <a:avLst/>
            </a:prstGeom>
            <a:solidFill>
              <a:schemeClr val="accent1"/>
            </a:solidFill>
            <a:ln w="12700">
              <a:noFill/>
              <a:miter lim="800000"/>
              <a:headEnd/>
              <a:tailEnd/>
            </a:ln>
            <a:effectLst/>
          </p:spPr>
          <p:txBody>
            <a:bodyPr lIns="90488" tIns="44450" rIns="90488" bIns="44450"/>
            <a:lstStyle/>
            <a:p>
              <a:pPr>
                <a:spcBef>
                  <a:spcPct val="20000"/>
                </a:spcBef>
              </a:pPr>
              <a:r>
                <a:rPr lang="en-US"/>
                <a:t>Assessments are varied tools and techniques teachers use to determine the extent to which students have mastery of learning goals.</a:t>
              </a:r>
            </a:p>
          </p:txBody>
        </p:sp>
        <p:sp>
          <p:nvSpPr>
            <p:cNvPr id="51206" name="Rectangle 6"/>
            <p:cNvSpPr>
              <a:spLocks noChangeArrowheads="1"/>
            </p:cNvSpPr>
            <p:nvPr/>
          </p:nvSpPr>
          <p:spPr bwMode="auto">
            <a:xfrm>
              <a:off x="288" y="1200"/>
              <a:ext cx="1200" cy="2311"/>
            </a:xfrm>
            <a:prstGeom prst="rect">
              <a:avLst/>
            </a:prstGeom>
            <a:solidFill>
              <a:srgbClr val="EF94E7"/>
            </a:solidFill>
            <a:ln w="12700">
              <a:noFill/>
              <a:miter lim="800000"/>
              <a:headEnd/>
              <a:tailEnd/>
            </a:ln>
            <a:effectLst/>
          </p:spPr>
          <p:txBody>
            <a:bodyPr lIns="90488" tIns="44450" rIns="90488" bIns="44450"/>
            <a:lstStyle/>
            <a:p>
              <a:pPr algn="ctr">
                <a:spcBef>
                  <a:spcPct val="20000"/>
                </a:spcBef>
              </a:pPr>
              <a:r>
                <a:rPr lang="en-US" b="1"/>
                <a:t>Assessments</a:t>
              </a:r>
            </a:p>
          </p:txBody>
        </p:sp>
        <p:sp>
          <p:nvSpPr>
            <p:cNvPr id="51207" name="Line 7"/>
            <p:cNvSpPr>
              <a:spLocks noChangeShapeType="1"/>
            </p:cNvSpPr>
            <p:nvPr/>
          </p:nvSpPr>
          <p:spPr bwMode="auto">
            <a:xfrm>
              <a:off x="289" y="1200"/>
              <a:ext cx="5087" cy="0"/>
            </a:xfrm>
            <a:prstGeom prst="line">
              <a:avLst/>
            </a:prstGeom>
            <a:noFill/>
            <a:ln w="25400">
              <a:solidFill>
                <a:schemeClr val="tx1"/>
              </a:solidFill>
              <a:round/>
              <a:headEnd/>
              <a:tailEnd/>
            </a:ln>
            <a:effectLst/>
          </p:spPr>
          <p:txBody>
            <a:bodyPr/>
            <a:lstStyle/>
            <a:p>
              <a:endParaRPr lang="en-US"/>
            </a:p>
          </p:txBody>
        </p:sp>
        <p:sp>
          <p:nvSpPr>
            <p:cNvPr id="51208" name="Line 8"/>
            <p:cNvSpPr>
              <a:spLocks noChangeShapeType="1"/>
            </p:cNvSpPr>
            <p:nvPr/>
          </p:nvSpPr>
          <p:spPr bwMode="auto">
            <a:xfrm>
              <a:off x="289" y="3511"/>
              <a:ext cx="5087" cy="0"/>
            </a:xfrm>
            <a:prstGeom prst="line">
              <a:avLst/>
            </a:prstGeom>
            <a:noFill/>
            <a:ln w="25400">
              <a:solidFill>
                <a:schemeClr val="tx1"/>
              </a:solidFill>
              <a:round/>
              <a:headEnd/>
              <a:tailEnd/>
            </a:ln>
            <a:effectLst/>
          </p:spPr>
          <p:txBody>
            <a:bodyPr/>
            <a:lstStyle/>
            <a:p>
              <a:endParaRPr lang="en-US"/>
            </a:p>
          </p:txBody>
        </p:sp>
        <p:sp>
          <p:nvSpPr>
            <p:cNvPr id="51209" name="Line 9"/>
            <p:cNvSpPr>
              <a:spLocks noChangeShapeType="1"/>
            </p:cNvSpPr>
            <p:nvPr/>
          </p:nvSpPr>
          <p:spPr bwMode="auto">
            <a:xfrm>
              <a:off x="288" y="1201"/>
              <a:ext cx="0" cy="2310"/>
            </a:xfrm>
            <a:prstGeom prst="line">
              <a:avLst/>
            </a:prstGeom>
            <a:noFill/>
            <a:ln w="25400">
              <a:solidFill>
                <a:schemeClr val="tx1"/>
              </a:solidFill>
              <a:round/>
              <a:headEnd/>
              <a:tailEnd/>
            </a:ln>
            <a:effectLst/>
          </p:spPr>
          <p:txBody>
            <a:bodyPr/>
            <a:lstStyle/>
            <a:p>
              <a:endParaRPr lang="en-US"/>
            </a:p>
          </p:txBody>
        </p:sp>
        <p:sp>
          <p:nvSpPr>
            <p:cNvPr id="51210" name="Line 10"/>
            <p:cNvSpPr>
              <a:spLocks noChangeShapeType="1"/>
            </p:cNvSpPr>
            <p:nvPr/>
          </p:nvSpPr>
          <p:spPr bwMode="auto">
            <a:xfrm>
              <a:off x="1488" y="1201"/>
              <a:ext cx="0" cy="2310"/>
            </a:xfrm>
            <a:prstGeom prst="line">
              <a:avLst/>
            </a:prstGeom>
            <a:noFill/>
            <a:ln w="12700">
              <a:solidFill>
                <a:schemeClr val="tx1"/>
              </a:solidFill>
              <a:round/>
              <a:headEnd/>
              <a:tailEnd/>
            </a:ln>
            <a:effectLst/>
          </p:spPr>
          <p:txBody>
            <a:bodyPr/>
            <a:lstStyle/>
            <a:p>
              <a:endParaRPr lang="en-US"/>
            </a:p>
          </p:txBody>
        </p:sp>
        <p:sp>
          <p:nvSpPr>
            <p:cNvPr id="51211" name="Line 11"/>
            <p:cNvSpPr>
              <a:spLocks noChangeShapeType="1"/>
            </p:cNvSpPr>
            <p:nvPr/>
          </p:nvSpPr>
          <p:spPr bwMode="auto">
            <a:xfrm>
              <a:off x="3648" y="1201"/>
              <a:ext cx="0" cy="2310"/>
            </a:xfrm>
            <a:prstGeom prst="line">
              <a:avLst/>
            </a:prstGeom>
            <a:noFill/>
            <a:ln w="12700">
              <a:solidFill>
                <a:schemeClr val="tx1"/>
              </a:solidFill>
              <a:round/>
              <a:headEnd/>
              <a:tailEnd/>
            </a:ln>
            <a:effectLst/>
          </p:spPr>
          <p:txBody>
            <a:bodyPr/>
            <a:lstStyle/>
            <a:p>
              <a:endParaRPr lang="en-US"/>
            </a:p>
          </p:txBody>
        </p:sp>
        <p:sp>
          <p:nvSpPr>
            <p:cNvPr id="51212" name="Line 12"/>
            <p:cNvSpPr>
              <a:spLocks noChangeShapeType="1"/>
            </p:cNvSpPr>
            <p:nvPr/>
          </p:nvSpPr>
          <p:spPr bwMode="auto">
            <a:xfrm>
              <a:off x="5376" y="1201"/>
              <a:ext cx="0" cy="2310"/>
            </a:xfrm>
            <a:prstGeom prst="line">
              <a:avLst/>
            </a:prstGeom>
            <a:noFill/>
            <a:ln w="25400">
              <a:solidFill>
                <a:schemeClr val="tx1"/>
              </a:solidFill>
              <a:round/>
              <a:headEnd/>
              <a:tailEnd/>
            </a:ln>
            <a:effectLst/>
          </p:spPr>
          <p:txBody>
            <a:bodyPr/>
            <a:lstStyle/>
            <a:p>
              <a:endParaRPr lang="en-US"/>
            </a:p>
          </p:txBody>
        </p:sp>
      </p:grpSp>
      <p:sp>
        <p:nvSpPr>
          <p:cNvPr id="51214" name="Rectangle 14"/>
          <p:cNvSpPr>
            <a:spLocks noChangeArrowheads="1"/>
          </p:cNvSpPr>
          <p:nvPr/>
        </p:nvSpPr>
        <p:spPr bwMode="auto">
          <a:xfrm>
            <a:off x="690563" y="687388"/>
            <a:ext cx="7551737" cy="515937"/>
          </a:xfrm>
          <a:prstGeom prst="rect">
            <a:avLst/>
          </a:prstGeom>
          <a:noFill/>
          <a:ln w="12700">
            <a:noFill/>
            <a:miter lim="800000"/>
            <a:headEnd/>
            <a:tailEnd/>
          </a:ln>
          <a:effectLst/>
        </p:spPr>
        <p:txBody>
          <a:bodyPr wrap="none" lIns="90488" tIns="44450" rIns="90488" bIns="44450" anchor="ctr">
            <a:spAutoFit/>
          </a:bodyPr>
          <a:lstStyle/>
          <a:p>
            <a:pPr algn="ctr"/>
            <a:r>
              <a:rPr lang="en-US" sz="2800" b="1">
                <a:solidFill>
                  <a:schemeClr val="tx2"/>
                </a:solidFill>
              </a:rPr>
              <a:t>Key Components of Comprehensive Curriculum</a:t>
            </a:r>
          </a:p>
        </p:txBody>
      </p:sp>
      <p:grpSp>
        <p:nvGrpSpPr>
          <p:cNvPr id="51224" name="Group 24"/>
          <p:cNvGrpSpPr>
            <a:grpSpLocks/>
          </p:cNvGrpSpPr>
          <p:nvPr/>
        </p:nvGrpSpPr>
        <p:grpSpPr bwMode="auto">
          <a:xfrm>
            <a:off x="457200" y="1295400"/>
            <a:ext cx="8305800" cy="609600"/>
            <a:chOff x="288" y="816"/>
            <a:chExt cx="5088" cy="384"/>
          </a:xfrm>
        </p:grpSpPr>
        <p:sp>
          <p:nvSpPr>
            <p:cNvPr id="51215" name="Rectangle 15"/>
            <p:cNvSpPr>
              <a:spLocks noChangeArrowheads="1"/>
            </p:cNvSpPr>
            <p:nvPr/>
          </p:nvSpPr>
          <p:spPr bwMode="auto">
            <a:xfrm>
              <a:off x="3648" y="816"/>
              <a:ext cx="1728" cy="384"/>
            </a:xfrm>
            <a:prstGeom prst="rect">
              <a:avLst/>
            </a:prstGeom>
            <a:solidFill>
              <a:srgbClr val="5ABDCE"/>
            </a:solidFill>
            <a:ln w="12700">
              <a:noFill/>
              <a:miter lim="800000"/>
              <a:headEnd/>
              <a:tailEnd/>
            </a:ln>
            <a:effectLst/>
          </p:spPr>
          <p:txBody>
            <a:bodyPr lIns="90488" tIns="44450" rIns="90488" bIns="44450"/>
            <a:lstStyle/>
            <a:p>
              <a:pPr algn="ctr">
                <a:lnSpc>
                  <a:spcPct val="80000"/>
                </a:lnSpc>
                <a:spcBef>
                  <a:spcPct val="20000"/>
                </a:spcBef>
              </a:pPr>
              <a:r>
                <a:rPr lang="en-US" b="1"/>
                <a:t>Exemplary Characteristics</a:t>
              </a:r>
            </a:p>
          </p:txBody>
        </p:sp>
        <p:sp>
          <p:nvSpPr>
            <p:cNvPr id="51216" name="Rectangle 16"/>
            <p:cNvSpPr>
              <a:spLocks noChangeArrowheads="1"/>
            </p:cNvSpPr>
            <p:nvPr/>
          </p:nvSpPr>
          <p:spPr bwMode="auto">
            <a:xfrm>
              <a:off x="1488" y="816"/>
              <a:ext cx="2160" cy="384"/>
            </a:xfrm>
            <a:prstGeom prst="rect">
              <a:avLst/>
            </a:prstGeom>
            <a:solidFill>
              <a:schemeClr val="accent1"/>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51217" name="Rectangle 17"/>
            <p:cNvSpPr>
              <a:spLocks noChangeArrowheads="1"/>
            </p:cNvSpPr>
            <p:nvPr/>
          </p:nvSpPr>
          <p:spPr bwMode="auto">
            <a:xfrm>
              <a:off x="288" y="816"/>
              <a:ext cx="1200" cy="384"/>
            </a:xfrm>
            <a:prstGeom prst="rect">
              <a:avLst/>
            </a:prstGeom>
            <a:solidFill>
              <a:srgbClr val="EF94E7"/>
            </a:solidFill>
            <a:ln w="12700">
              <a:noFill/>
              <a:miter lim="800000"/>
              <a:headEnd/>
              <a:tailEnd/>
            </a:ln>
            <a:effectLst/>
          </p:spPr>
          <p:txBody>
            <a:bodyPr lIns="90488" tIns="44450" rIns="90488" bIns="44450"/>
            <a:lstStyle/>
            <a:p>
              <a:pPr algn="ctr">
                <a:lnSpc>
                  <a:spcPct val="80000"/>
                </a:lnSpc>
                <a:spcBef>
                  <a:spcPct val="20000"/>
                </a:spcBef>
              </a:pPr>
              <a:r>
                <a:rPr lang="en-US" b="1"/>
                <a:t>Curricular Component</a:t>
              </a:r>
            </a:p>
          </p:txBody>
        </p:sp>
        <p:sp>
          <p:nvSpPr>
            <p:cNvPr id="51218" name="Line 18"/>
            <p:cNvSpPr>
              <a:spLocks noChangeShapeType="1"/>
            </p:cNvSpPr>
            <p:nvPr/>
          </p:nvSpPr>
          <p:spPr bwMode="auto">
            <a:xfrm>
              <a:off x="289" y="816"/>
              <a:ext cx="5087" cy="0"/>
            </a:xfrm>
            <a:prstGeom prst="line">
              <a:avLst/>
            </a:prstGeom>
            <a:noFill/>
            <a:ln w="25400">
              <a:solidFill>
                <a:schemeClr val="tx1"/>
              </a:solidFill>
              <a:round/>
              <a:headEnd/>
              <a:tailEnd/>
            </a:ln>
            <a:effectLst/>
          </p:spPr>
          <p:txBody>
            <a:bodyPr/>
            <a:lstStyle/>
            <a:p>
              <a:endParaRPr lang="en-US"/>
            </a:p>
          </p:txBody>
        </p:sp>
        <p:sp>
          <p:nvSpPr>
            <p:cNvPr id="51219" name="Line 19"/>
            <p:cNvSpPr>
              <a:spLocks noChangeShapeType="1"/>
            </p:cNvSpPr>
            <p:nvPr/>
          </p:nvSpPr>
          <p:spPr bwMode="auto">
            <a:xfrm>
              <a:off x="289" y="1200"/>
              <a:ext cx="5087" cy="0"/>
            </a:xfrm>
            <a:prstGeom prst="line">
              <a:avLst/>
            </a:prstGeom>
            <a:noFill/>
            <a:ln w="25400">
              <a:solidFill>
                <a:schemeClr val="tx1"/>
              </a:solidFill>
              <a:round/>
              <a:headEnd/>
              <a:tailEnd/>
            </a:ln>
            <a:effectLst/>
          </p:spPr>
          <p:txBody>
            <a:bodyPr/>
            <a:lstStyle/>
            <a:p>
              <a:endParaRPr lang="en-US"/>
            </a:p>
          </p:txBody>
        </p:sp>
        <p:sp>
          <p:nvSpPr>
            <p:cNvPr id="51220" name="Line 20"/>
            <p:cNvSpPr>
              <a:spLocks noChangeShapeType="1"/>
            </p:cNvSpPr>
            <p:nvPr/>
          </p:nvSpPr>
          <p:spPr bwMode="auto">
            <a:xfrm>
              <a:off x="288" y="817"/>
              <a:ext cx="0" cy="383"/>
            </a:xfrm>
            <a:prstGeom prst="line">
              <a:avLst/>
            </a:prstGeom>
            <a:noFill/>
            <a:ln w="25400">
              <a:solidFill>
                <a:schemeClr val="tx1"/>
              </a:solidFill>
              <a:round/>
              <a:headEnd/>
              <a:tailEnd/>
            </a:ln>
            <a:effectLst/>
          </p:spPr>
          <p:txBody>
            <a:bodyPr/>
            <a:lstStyle/>
            <a:p>
              <a:endParaRPr lang="en-US"/>
            </a:p>
          </p:txBody>
        </p:sp>
        <p:sp>
          <p:nvSpPr>
            <p:cNvPr id="51221" name="Line 21"/>
            <p:cNvSpPr>
              <a:spLocks noChangeShapeType="1"/>
            </p:cNvSpPr>
            <p:nvPr/>
          </p:nvSpPr>
          <p:spPr bwMode="auto">
            <a:xfrm>
              <a:off x="1488" y="817"/>
              <a:ext cx="0" cy="383"/>
            </a:xfrm>
            <a:prstGeom prst="line">
              <a:avLst/>
            </a:prstGeom>
            <a:noFill/>
            <a:ln w="12700">
              <a:solidFill>
                <a:schemeClr val="tx1"/>
              </a:solidFill>
              <a:round/>
              <a:headEnd/>
              <a:tailEnd/>
            </a:ln>
            <a:effectLst/>
          </p:spPr>
          <p:txBody>
            <a:bodyPr/>
            <a:lstStyle/>
            <a:p>
              <a:endParaRPr lang="en-US"/>
            </a:p>
          </p:txBody>
        </p:sp>
        <p:sp>
          <p:nvSpPr>
            <p:cNvPr id="51222" name="Line 22"/>
            <p:cNvSpPr>
              <a:spLocks noChangeShapeType="1"/>
            </p:cNvSpPr>
            <p:nvPr/>
          </p:nvSpPr>
          <p:spPr bwMode="auto">
            <a:xfrm>
              <a:off x="3648" y="817"/>
              <a:ext cx="0" cy="383"/>
            </a:xfrm>
            <a:prstGeom prst="line">
              <a:avLst/>
            </a:prstGeom>
            <a:noFill/>
            <a:ln w="12700">
              <a:solidFill>
                <a:schemeClr val="tx1"/>
              </a:solidFill>
              <a:round/>
              <a:headEnd/>
              <a:tailEnd/>
            </a:ln>
            <a:effectLst/>
          </p:spPr>
          <p:txBody>
            <a:bodyPr/>
            <a:lstStyle/>
            <a:p>
              <a:endParaRPr lang="en-US"/>
            </a:p>
          </p:txBody>
        </p:sp>
        <p:sp>
          <p:nvSpPr>
            <p:cNvPr id="51223" name="Line 23"/>
            <p:cNvSpPr>
              <a:spLocks noChangeShapeType="1"/>
            </p:cNvSpPr>
            <p:nvPr/>
          </p:nvSpPr>
          <p:spPr bwMode="auto">
            <a:xfrm>
              <a:off x="5376" y="817"/>
              <a:ext cx="0" cy="383"/>
            </a:xfrm>
            <a:prstGeom prst="line">
              <a:avLst/>
            </a:prstGeom>
            <a:noFill/>
            <a:ln w="254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5325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53252" name="Rectangle 4"/>
          <p:cNvSpPr>
            <a:spLocks noChangeArrowheads="1"/>
          </p:cNvSpPr>
          <p:nvPr/>
        </p:nvSpPr>
        <p:spPr bwMode="auto">
          <a:xfrm>
            <a:off x="685800" y="0"/>
            <a:ext cx="7772400" cy="762000"/>
          </a:xfrm>
          <a:prstGeom prst="rect">
            <a:avLst/>
          </a:prstGeom>
          <a:noFill/>
          <a:ln w="12700">
            <a:noFill/>
            <a:miter lim="800000"/>
            <a:headEnd/>
            <a:tailEnd/>
          </a:ln>
          <a:effectLst/>
        </p:spPr>
        <p:txBody>
          <a:bodyPr lIns="90488" tIns="44450" rIns="90488" bIns="44450" anchor="ctr"/>
          <a:lstStyle/>
          <a:p>
            <a:pPr algn="ctr"/>
            <a:r>
              <a:rPr lang="en-US" sz="2800" b="1">
                <a:solidFill>
                  <a:schemeClr val="tx2"/>
                </a:solidFill>
              </a:rPr>
              <a:t>Key Components of Comprehensive Curriculum</a:t>
            </a:r>
          </a:p>
        </p:txBody>
      </p:sp>
      <p:grpSp>
        <p:nvGrpSpPr>
          <p:cNvPr id="53266" name="Group 18"/>
          <p:cNvGrpSpPr>
            <a:grpSpLocks/>
          </p:cNvGrpSpPr>
          <p:nvPr/>
        </p:nvGrpSpPr>
        <p:grpSpPr bwMode="auto">
          <a:xfrm>
            <a:off x="304800" y="990600"/>
            <a:ext cx="8458200" cy="5562600"/>
            <a:chOff x="336" y="1056"/>
            <a:chExt cx="5088" cy="2688"/>
          </a:xfrm>
        </p:grpSpPr>
        <p:sp>
          <p:nvSpPr>
            <p:cNvPr id="53253" name="Rectangle 5"/>
            <p:cNvSpPr>
              <a:spLocks noChangeArrowheads="1"/>
            </p:cNvSpPr>
            <p:nvPr/>
          </p:nvSpPr>
          <p:spPr bwMode="auto">
            <a:xfrm>
              <a:off x="3696" y="1495"/>
              <a:ext cx="1728" cy="2249"/>
            </a:xfrm>
            <a:prstGeom prst="rect">
              <a:avLst/>
            </a:prstGeom>
            <a:solidFill>
              <a:srgbClr val="5DBACA"/>
            </a:solidFill>
            <a:ln w="12700">
              <a:noFill/>
              <a:miter lim="800000"/>
              <a:headEnd/>
              <a:tailEnd/>
            </a:ln>
            <a:effectLst/>
          </p:spPr>
          <p:txBody>
            <a:bodyPr lIns="90488" tIns="44450" rIns="90488" bIns="44450"/>
            <a:lstStyle/>
            <a:p>
              <a:pPr>
                <a:spcBef>
                  <a:spcPct val="20000"/>
                </a:spcBef>
              </a:pPr>
              <a:r>
                <a:rPr lang="en-US"/>
                <a:t>A high quality introduction will include all six elements, as well as an advance organizer that provides students with information that they can use to help assess their acquisition of the unit’s learning goals.</a:t>
              </a:r>
            </a:p>
          </p:txBody>
        </p:sp>
        <p:sp>
          <p:nvSpPr>
            <p:cNvPr id="53254" name="Rectangle 6"/>
            <p:cNvSpPr>
              <a:spLocks noChangeArrowheads="1"/>
            </p:cNvSpPr>
            <p:nvPr/>
          </p:nvSpPr>
          <p:spPr bwMode="auto">
            <a:xfrm>
              <a:off x="1536" y="1495"/>
              <a:ext cx="2160" cy="2249"/>
            </a:xfrm>
            <a:prstGeom prst="rect">
              <a:avLst/>
            </a:prstGeom>
            <a:solidFill>
              <a:srgbClr val="60CA8E"/>
            </a:solidFill>
            <a:ln w="12700">
              <a:noFill/>
              <a:miter lim="800000"/>
              <a:headEnd/>
              <a:tailEnd/>
            </a:ln>
            <a:effectLst/>
          </p:spPr>
          <p:txBody>
            <a:bodyPr lIns="90488" tIns="44450" rIns="90488" bIns="44450"/>
            <a:lstStyle/>
            <a:p>
              <a:pPr>
                <a:lnSpc>
                  <a:spcPct val="80000"/>
                </a:lnSpc>
                <a:spcBef>
                  <a:spcPct val="20000"/>
                </a:spcBef>
              </a:pPr>
              <a:r>
                <a:rPr lang="en-US" sz="2200"/>
                <a:t>An introduction sets the stage for a unit.  Components may include: (1) a focusing question, (2) a needs assessment to determine students’ prior knowledge,interests, and learning preferences (3) a teaser or “hook” to motivate students’ (4) information about the relevance of the goals and unit expectations, (5) information about expectations for students, and (6) consideration of students’ interests in or experiences that connect with the unit topic.</a:t>
              </a:r>
            </a:p>
          </p:txBody>
        </p:sp>
        <p:sp>
          <p:nvSpPr>
            <p:cNvPr id="53255" name="Rectangle 7"/>
            <p:cNvSpPr>
              <a:spLocks noChangeArrowheads="1"/>
            </p:cNvSpPr>
            <p:nvPr/>
          </p:nvSpPr>
          <p:spPr bwMode="auto">
            <a:xfrm>
              <a:off x="336" y="1495"/>
              <a:ext cx="1200" cy="2249"/>
            </a:xfrm>
            <a:prstGeom prst="rect">
              <a:avLst/>
            </a:prstGeom>
            <a:solidFill>
              <a:srgbClr val="EF94EF"/>
            </a:solidFill>
            <a:ln w="12700">
              <a:noFill/>
              <a:miter lim="800000"/>
              <a:headEnd/>
              <a:tailEnd/>
            </a:ln>
            <a:effectLst/>
          </p:spPr>
          <p:txBody>
            <a:bodyPr lIns="90488" tIns="44450" rIns="90488" bIns="44450"/>
            <a:lstStyle/>
            <a:p>
              <a:pPr algn="ctr">
                <a:spcBef>
                  <a:spcPct val="20000"/>
                </a:spcBef>
              </a:pPr>
              <a:r>
                <a:rPr lang="en-US" b="1"/>
                <a:t>Introductory Activities</a:t>
              </a:r>
            </a:p>
          </p:txBody>
        </p:sp>
        <p:sp>
          <p:nvSpPr>
            <p:cNvPr id="53256" name="Rectangle 8"/>
            <p:cNvSpPr>
              <a:spLocks noChangeArrowheads="1"/>
            </p:cNvSpPr>
            <p:nvPr/>
          </p:nvSpPr>
          <p:spPr bwMode="auto">
            <a:xfrm>
              <a:off x="3696" y="1056"/>
              <a:ext cx="1728" cy="439"/>
            </a:xfrm>
            <a:prstGeom prst="rect">
              <a:avLst/>
            </a:prstGeom>
            <a:solidFill>
              <a:srgbClr val="5DBACA"/>
            </a:solidFill>
            <a:ln w="12700">
              <a:noFill/>
              <a:miter lim="800000"/>
              <a:headEnd/>
              <a:tailEnd/>
            </a:ln>
            <a:effectLst/>
          </p:spPr>
          <p:txBody>
            <a:bodyPr lIns="90488" tIns="44450" rIns="90488" bIns="44450"/>
            <a:lstStyle/>
            <a:p>
              <a:pPr algn="ctr">
                <a:lnSpc>
                  <a:spcPct val="90000"/>
                </a:lnSpc>
                <a:spcBef>
                  <a:spcPct val="20000"/>
                </a:spcBef>
              </a:pPr>
              <a:r>
                <a:rPr lang="en-US" b="1"/>
                <a:t>Exemplary Characteristics</a:t>
              </a:r>
            </a:p>
          </p:txBody>
        </p:sp>
        <p:sp>
          <p:nvSpPr>
            <p:cNvPr id="53257" name="Rectangle 9"/>
            <p:cNvSpPr>
              <a:spLocks noChangeArrowheads="1"/>
            </p:cNvSpPr>
            <p:nvPr/>
          </p:nvSpPr>
          <p:spPr bwMode="auto">
            <a:xfrm>
              <a:off x="1536" y="1056"/>
              <a:ext cx="2160" cy="439"/>
            </a:xfrm>
            <a:prstGeom prst="rect">
              <a:avLst/>
            </a:prstGeom>
            <a:solidFill>
              <a:srgbClr val="60CA8E"/>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53258" name="Rectangle 10"/>
            <p:cNvSpPr>
              <a:spLocks noChangeArrowheads="1"/>
            </p:cNvSpPr>
            <p:nvPr/>
          </p:nvSpPr>
          <p:spPr bwMode="auto">
            <a:xfrm>
              <a:off x="336" y="1056"/>
              <a:ext cx="1200" cy="439"/>
            </a:xfrm>
            <a:prstGeom prst="rect">
              <a:avLst/>
            </a:prstGeom>
            <a:solidFill>
              <a:srgbClr val="EF95E9"/>
            </a:solidFill>
            <a:ln w="12700">
              <a:noFill/>
              <a:miter lim="800000"/>
              <a:headEnd/>
              <a:tailEnd/>
            </a:ln>
            <a:effectLst/>
          </p:spPr>
          <p:txBody>
            <a:bodyPr lIns="90488" tIns="44450" rIns="90488" bIns="44450"/>
            <a:lstStyle/>
            <a:p>
              <a:pPr algn="ctr">
                <a:lnSpc>
                  <a:spcPct val="90000"/>
                </a:lnSpc>
                <a:spcBef>
                  <a:spcPct val="20000"/>
                </a:spcBef>
              </a:pPr>
              <a:r>
                <a:rPr lang="en-US" b="1"/>
                <a:t>Curricular Component</a:t>
              </a:r>
            </a:p>
          </p:txBody>
        </p:sp>
        <p:sp>
          <p:nvSpPr>
            <p:cNvPr id="53259" name="Line 11"/>
            <p:cNvSpPr>
              <a:spLocks noChangeShapeType="1"/>
            </p:cNvSpPr>
            <p:nvPr/>
          </p:nvSpPr>
          <p:spPr bwMode="auto">
            <a:xfrm>
              <a:off x="337" y="1056"/>
              <a:ext cx="5087" cy="0"/>
            </a:xfrm>
            <a:prstGeom prst="line">
              <a:avLst/>
            </a:prstGeom>
            <a:noFill/>
            <a:ln w="25400">
              <a:solidFill>
                <a:schemeClr val="tx1"/>
              </a:solidFill>
              <a:round/>
              <a:headEnd/>
              <a:tailEnd/>
            </a:ln>
            <a:effectLst/>
          </p:spPr>
          <p:txBody>
            <a:bodyPr/>
            <a:lstStyle/>
            <a:p>
              <a:endParaRPr lang="en-US"/>
            </a:p>
          </p:txBody>
        </p:sp>
        <p:sp>
          <p:nvSpPr>
            <p:cNvPr id="53260" name="Line 12"/>
            <p:cNvSpPr>
              <a:spLocks noChangeShapeType="1"/>
            </p:cNvSpPr>
            <p:nvPr/>
          </p:nvSpPr>
          <p:spPr bwMode="auto">
            <a:xfrm>
              <a:off x="337" y="1495"/>
              <a:ext cx="5087" cy="0"/>
            </a:xfrm>
            <a:prstGeom prst="line">
              <a:avLst/>
            </a:prstGeom>
            <a:noFill/>
            <a:ln w="12700">
              <a:solidFill>
                <a:schemeClr val="tx1"/>
              </a:solidFill>
              <a:round/>
              <a:headEnd/>
              <a:tailEnd/>
            </a:ln>
            <a:effectLst/>
          </p:spPr>
          <p:txBody>
            <a:bodyPr/>
            <a:lstStyle/>
            <a:p>
              <a:endParaRPr lang="en-US"/>
            </a:p>
          </p:txBody>
        </p:sp>
        <p:sp>
          <p:nvSpPr>
            <p:cNvPr id="53261" name="Line 13"/>
            <p:cNvSpPr>
              <a:spLocks noChangeShapeType="1"/>
            </p:cNvSpPr>
            <p:nvPr/>
          </p:nvSpPr>
          <p:spPr bwMode="auto">
            <a:xfrm>
              <a:off x="337" y="3744"/>
              <a:ext cx="5087" cy="0"/>
            </a:xfrm>
            <a:prstGeom prst="line">
              <a:avLst/>
            </a:prstGeom>
            <a:noFill/>
            <a:ln w="25400">
              <a:solidFill>
                <a:schemeClr val="tx1"/>
              </a:solidFill>
              <a:round/>
              <a:headEnd/>
              <a:tailEnd/>
            </a:ln>
            <a:effectLst/>
          </p:spPr>
          <p:txBody>
            <a:bodyPr/>
            <a:lstStyle/>
            <a:p>
              <a:endParaRPr lang="en-US"/>
            </a:p>
          </p:txBody>
        </p:sp>
        <p:sp>
          <p:nvSpPr>
            <p:cNvPr id="53262" name="Line 14"/>
            <p:cNvSpPr>
              <a:spLocks noChangeShapeType="1"/>
            </p:cNvSpPr>
            <p:nvPr/>
          </p:nvSpPr>
          <p:spPr bwMode="auto">
            <a:xfrm>
              <a:off x="336" y="1057"/>
              <a:ext cx="0" cy="2687"/>
            </a:xfrm>
            <a:prstGeom prst="line">
              <a:avLst/>
            </a:prstGeom>
            <a:noFill/>
            <a:ln w="25400">
              <a:solidFill>
                <a:schemeClr val="tx1"/>
              </a:solidFill>
              <a:round/>
              <a:headEnd/>
              <a:tailEnd/>
            </a:ln>
            <a:effectLst/>
          </p:spPr>
          <p:txBody>
            <a:bodyPr/>
            <a:lstStyle/>
            <a:p>
              <a:endParaRPr lang="en-US"/>
            </a:p>
          </p:txBody>
        </p:sp>
        <p:sp>
          <p:nvSpPr>
            <p:cNvPr id="53263" name="Line 15"/>
            <p:cNvSpPr>
              <a:spLocks noChangeShapeType="1"/>
            </p:cNvSpPr>
            <p:nvPr/>
          </p:nvSpPr>
          <p:spPr bwMode="auto">
            <a:xfrm>
              <a:off x="1536" y="1057"/>
              <a:ext cx="0" cy="2687"/>
            </a:xfrm>
            <a:prstGeom prst="line">
              <a:avLst/>
            </a:prstGeom>
            <a:noFill/>
            <a:ln w="12700">
              <a:solidFill>
                <a:schemeClr val="tx1"/>
              </a:solidFill>
              <a:round/>
              <a:headEnd/>
              <a:tailEnd/>
            </a:ln>
            <a:effectLst/>
          </p:spPr>
          <p:txBody>
            <a:bodyPr/>
            <a:lstStyle/>
            <a:p>
              <a:endParaRPr lang="en-US"/>
            </a:p>
          </p:txBody>
        </p:sp>
        <p:sp>
          <p:nvSpPr>
            <p:cNvPr id="53264" name="Line 16"/>
            <p:cNvSpPr>
              <a:spLocks noChangeShapeType="1"/>
            </p:cNvSpPr>
            <p:nvPr/>
          </p:nvSpPr>
          <p:spPr bwMode="auto">
            <a:xfrm>
              <a:off x="3696" y="1057"/>
              <a:ext cx="0" cy="2687"/>
            </a:xfrm>
            <a:prstGeom prst="line">
              <a:avLst/>
            </a:prstGeom>
            <a:noFill/>
            <a:ln w="12700">
              <a:solidFill>
                <a:schemeClr val="tx1"/>
              </a:solidFill>
              <a:round/>
              <a:headEnd/>
              <a:tailEnd/>
            </a:ln>
            <a:effectLst/>
          </p:spPr>
          <p:txBody>
            <a:bodyPr/>
            <a:lstStyle/>
            <a:p>
              <a:endParaRPr lang="en-US"/>
            </a:p>
          </p:txBody>
        </p:sp>
        <p:sp>
          <p:nvSpPr>
            <p:cNvPr id="53265" name="Line 17"/>
            <p:cNvSpPr>
              <a:spLocks noChangeShapeType="1"/>
            </p:cNvSpPr>
            <p:nvPr/>
          </p:nvSpPr>
          <p:spPr bwMode="auto">
            <a:xfrm>
              <a:off x="5424" y="1057"/>
              <a:ext cx="0" cy="2687"/>
            </a:xfrm>
            <a:prstGeom prst="line">
              <a:avLst/>
            </a:prstGeom>
            <a:noFill/>
            <a:ln w="254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5529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grpSp>
        <p:nvGrpSpPr>
          <p:cNvPr id="55309" name="Group 13"/>
          <p:cNvGrpSpPr>
            <a:grpSpLocks/>
          </p:cNvGrpSpPr>
          <p:nvPr/>
        </p:nvGrpSpPr>
        <p:grpSpPr bwMode="auto">
          <a:xfrm>
            <a:off x="457200" y="1981200"/>
            <a:ext cx="8077200" cy="3810000"/>
            <a:chOff x="288" y="1248"/>
            <a:chExt cx="5088" cy="2400"/>
          </a:xfrm>
        </p:grpSpPr>
        <p:sp>
          <p:nvSpPr>
            <p:cNvPr id="55300" name="Rectangle 4"/>
            <p:cNvSpPr>
              <a:spLocks noChangeArrowheads="1"/>
            </p:cNvSpPr>
            <p:nvPr/>
          </p:nvSpPr>
          <p:spPr bwMode="auto">
            <a:xfrm>
              <a:off x="3648" y="1248"/>
              <a:ext cx="1728" cy="2400"/>
            </a:xfrm>
            <a:prstGeom prst="rect">
              <a:avLst/>
            </a:prstGeom>
            <a:solidFill>
              <a:srgbClr val="5ABDCE"/>
            </a:solidFill>
            <a:ln w="12700">
              <a:noFill/>
              <a:miter lim="800000"/>
              <a:headEnd/>
              <a:tailEnd/>
            </a:ln>
            <a:effectLst/>
          </p:spPr>
          <p:txBody>
            <a:bodyPr lIns="90488" tIns="44450" rIns="90488" bIns="44450"/>
            <a:lstStyle/>
            <a:p>
              <a:pPr>
                <a:spcBef>
                  <a:spcPct val="20000"/>
                </a:spcBef>
              </a:pPr>
              <a:r>
                <a:rPr lang="en-US"/>
                <a:t>Beneficial teaching methods are closely aligned to learning goals, varied, promote student involvement, and provide support, feedback, and scaffolding for learners.</a:t>
              </a:r>
            </a:p>
          </p:txBody>
        </p:sp>
        <p:sp>
          <p:nvSpPr>
            <p:cNvPr id="55301" name="Rectangle 5"/>
            <p:cNvSpPr>
              <a:spLocks noChangeArrowheads="1"/>
            </p:cNvSpPr>
            <p:nvPr/>
          </p:nvSpPr>
          <p:spPr bwMode="auto">
            <a:xfrm>
              <a:off x="1488" y="1248"/>
              <a:ext cx="2160" cy="2400"/>
            </a:xfrm>
            <a:prstGeom prst="rect">
              <a:avLst/>
            </a:prstGeom>
            <a:solidFill>
              <a:schemeClr val="accent1"/>
            </a:solidFill>
            <a:ln w="12700">
              <a:noFill/>
              <a:miter lim="800000"/>
              <a:headEnd/>
              <a:tailEnd/>
            </a:ln>
            <a:effectLst/>
          </p:spPr>
          <p:txBody>
            <a:bodyPr lIns="90488" tIns="44450" rIns="90488" bIns="44450"/>
            <a:lstStyle/>
            <a:p>
              <a:pPr>
                <a:spcBef>
                  <a:spcPct val="20000"/>
                </a:spcBef>
              </a:pPr>
              <a:r>
                <a:rPr lang="en-US"/>
                <a:t>Teaching strategies are methods teachers use to introduce, explain, demonstrate, model, coach, guide, transfer, or assess in the classroom.</a:t>
              </a:r>
            </a:p>
          </p:txBody>
        </p:sp>
        <p:sp>
          <p:nvSpPr>
            <p:cNvPr id="55302" name="Rectangle 6"/>
            <p:cNvSpPr>
              <a:spLocks noChangeArrowheads="1"/>
            </p:cNvSpPr>
            <p:nvPr/>
          </p:nvSpPr>
          <p:spPr bwMode="auto">
            <a:xfrm>
              <a:off x="288" y="1248"/>
              <a:ext cx="1200" cy="2400"/>
            </a:xfrm>
            <a:prstGeom prst="rect">
              <a:avLst/>
            </a:prstGeom>
            <a:solidFill>
              <a:srgbClr val="EF94EF"/>
            </a:solidFill>
            <a:ln w="12700">
              <a:noFill/>
              <a:miter lim="800000"/>
              <a:headEnd/>
              <a:tailEnd/>
            </a:ln>
            <a:effectLst/>
          </p:spPr>
          <p:txBody>
            <a:bodyPr lIns="90488" tIns="44450" rIns="90488" bIns="44450"/>
            <a:lstStyle/>
            <a:p>
              <a:pPr algn="ctr">
                <a:spcBef>
                  <a:spcPct val="20000"/>
                </a:spcBef>
              </a:pPr>
              <a:r>
                <a:rPr lang="en-US" b="1"/>
                <a:t>Teaching Strategies</a:t>
              </a:r>
            </a:p>
          </p:txBody>
        </p:sp>
        <p:sp>
          <p:nvSpPr>
            <p:cNvPr id="55303" name="Line 7"/>
            <p:cNvSpPr>
              <a:spLocks noChangeShapeType="1"/>
            </p:cNvSpPr>
            <p:nvPr/>
          </p:nvSpPr>
          <p:spPr bwMode="auto">
            <a:xfrm>
              <a:off x="289" y="1248"/>
              <a:ext cx="5087" cy="0"/>
            </a:xfrm>
            <a:prstGeom prst="line">
              <a:avLst/>
            </a:prstGeom>
            <a:noFill/>
            <a:ln w="25400">
              <a:solidFill>
                <a:schemeClr val="tx1"/>
              </a:solidFill>
              <a:round/>
              <a:headEnd/>
              <a:tailEnd/>
            </a:ln>
            <a:effectLst/>
          </p:spPr>
          <p:txBody>
            <a:bodyPr/>
            <a:lstStyle/>
            <a:p>
              <a:endParaRPr lang="en-US"/>
            </a:p>
          </p:txBody>
        </p:sp>
        <p:sp>
          <p:nvSpPr>
            <p:cNvPr id="55304" name="Line 8"/>
            <p:cNvSpPr>
              <a:spLocks noChangeShapeType="1"/>
            </p:cNvSpPr>
            <p:nvPr/>
          </p:nvSpPr>
          <p:spPr bwMode="auto">
            <a:xfrm>
              <a:off x="289" y="3648"/>
              <a:ext cx="5087" cy="0"/>
            </a:xfrm>
            <a:prstGeom prst="line">
              <a:avLst/>
            </a:prstGeom>
            <a:noFill/>
            <a:ln w="25400">
              <a:solidFill>
                <a:schemeClr val="tx1"/>
              </a:solidFill>
              <a:round/>
              <a:headEnd/>
              <a:tailEnd/>
            </a:ln>
            <a:effectLst/>
          </p:spPr>
          <p:txBody>
            <a:bodyPr/>
            <a:lstStyle/>
            <a:p>
              <a:endParaRPr lang="en-US"/>
            </a:p>
          </p:txBody>
        </p:sp>
        <p:sp>
          <p:nvSpPr>
            <p:cNvPr id="55305" name="Line 9"/>
            <p:cNvSpPr>
              <a:spLocks noChangeShapeType="1"/>
            </p:cNvSpPr>
            <p:nvPr/>
          </p:nvSpPr>
          <p:spPr bwMode="auto">
            <a:xfrm>
              <a:off x="288" y="1249"/>
              <a:ext cx="0" cy="2399"/>
            </a:xfrm>
            <a:prstGeom prst="line">
              <a:avLst/>
            </a:prstGeom>
            <a:noFill/>
            <a:ln w="25400">
              <a:solidFill>
                <a:schemeClr val="tx1"/>
              </a:solidFill>
              <a:round/>
              <a:headEnd/>
              <a:tailEnd/>
            </a:ln>
            <a:effectLst/>
          </p:spPr>
          <p:txBody>
            <a:bodyPr/>
            <a:lstStyle/>
            <a:p>
              <a:endParaRPr lang="en-US"/>
            </a:p>
          </p:txBody>
        </p:sp>
        <p:sp>
          <p:nvSpPr>
            <p:cNvPr id="55306" name="Line 10"/>
            <p:cNvSpPr>
              <a:spLocks noChangeShapeType="1"/>
            </p:cNvSpPr>
            <p:nvPr/>
          </p:nvSpPr>
          <p:spPr bwMode="auto">
            <a:xfrm>
              <a:off x="1488" y="1249"/>
              <a:ext cx="0" cy="2399"/>
            </a:xfrm>
            <a:prstGeom prst="line">
              <a:avLst/>
            </a:prstGeom>
            <a:noFill/>
            <a:ln w="12700">
              <a:solidFill>
                <a:schemeClr val="tx1"/>
              </a:solidFill>
              <a:round/>
              <a:headEnd/>
              <a:tailEnd/>
            </a:ln>
            <a:effectLst/>
          </p:spPr>
          <p:txBody>
            <a:bodyPr/>
            <a:lstStyle/>
            <a:p>
              <a:endParaRPr lang="en-US"/>
            </a:p>
          </p:txBody>
        </p:sp>
        <p:sp>
          <p:nvSpPr>
            <p:cNvPr id="55307" name="Line 11"/>
            <p:cNvSpPr>
              <a:spLocks noChangeShapeType="1"/>
            </p:cNvSpPr>
            <p:nvPr/>
          </p:nvSpPr>
          <p:spPr bwMode="auto">
            <a:xfrm>
              <a:off x="3648" y="1249"/>
              <a:ext cx="0" cy="2399"/>
            </a:xfrm>
            <a:prstGeom prst="line">
              <a:avLst/>
            </a:prstGeom>
            <a:noFill/>
            <a:ln w="12700">
              <a:solidFill>
                <a:schemeClr val="tx1"/>
              </a:solidFill>
              <a:round/>
              <a:headEnd/>
              <a:tailEnd/>
            </a:ln>
            <a:effectLst/>
          </p:spPr>
          <p:txBody>
            <a:bodyPr/>
            <a:lstStyle/>
            <a:p>
              <a:endParaRPr lang="en-US"/>
            </a:p>
          </p:txBody>
        </p:sp>
        <p:sp>
          <p:nvSpPr>
            <p:cNvPr id="55308" name="Line 12"/>
            <p:cNvSpPr>
              <a:spLocks noChangeShapeType="1"/>
            </p:cNvSpPr>
            <p:nvPr/>
          </p:nvSpPr>
          <p:spPr bwMode="auto">
            <a:xfrm>
              <a:off x="5376" y="1249"/>
              <a:ext cx="0" cy="2399"/>
            </a:xfrm>
            <a:prstGeom prst="line">
              <a:avLst/>
            </a:prstGeom>
            <a:noFill/>
            <a:ln w="25400">
              <a:solidFill>
                <a:schemeClr val="tx1"/>
              </a:solidFill>
              <a:round/>
              <a:headEnd/>
              <a:tailEnd/>
            </a:ln>
            <a:effectLst/>
          </p:spPr>
          <p:txBody>
            <a:bodyPr/>
            <a:lstStyle/>
            <a:p>
              <a:endParaRPr lang="en-US"/>
            </a:p>
          </p:txBody>
        </p:sp>
      </p:grpSp>
      <p:sp>
        <p:nvSpPr>
          <p:cNvPr id="55310" name="Rectangle 14"/>
          <p:cNvSpPr>
            <a:spLocks noChangeArrowheads="1"/>
          </p:cNvSpPr>
          <p:nvPr/>
        </p:nvSpPr>
        <p:spPr bwMode="auto">
          <a:xfrm>
            <a:off x="690563" y="306388"/>
            <a:ext cx="7551737" cy="515937"/>
          </a:xfrm>
          <a:prstGeom prst="rect">
            <a:avLst/>
          </a:prstGeom>
          <a:noFill/>
          <a:ln w="12700">
            <a:noFill/>
            <a:miter lim="800000"/>
            <a:headEnd/>
            <a:tailEnd/>
          </a:ln>
          <a:effectLst/>
        </p:spPr>
        <p:txBody>
          <a:bodyPr wrap="none" lIns="90488" tIns="44450" rIns="90488" bIns="44450" anchor="ctr">
            <a:spAutoFit/>
          </a:bodyPr>
          <a:lstStyle/>
          <a:p>
            <a:pPr algn="ctr"/>
            <a:r>
              <a:rPr lang="en-US" sz="2800" b="1">
                <a:solidFill>
                  <a:schemeClr val="tx2"/>
                </a:solidFill>
              </a:rPr>
              <a:t>Key Components of Comprehensive Curriculum</a:t>
            </a:r>
          </a:p>
        </p:txBody>
      </p:sp>
      <p:grpSp>
        <p:nvGrpSpPr>
          <p:cNvPr id="55320" name="Group 24"/>
          <p:cNvGrpSpPr>
            <a:grpSpLocks/>
          </p:cNvGrpSpPr>
          <p:nvPr/>
        </p:nvGrpSpPr>
        <p:grpSpPr bwMode="auto">
          <a:xfrm>
            <a:off x="457200" y="1143000"/>
            <a:ext cx="8077200" cy="838200"/>
            <a:chOff x="288" y="720"/>
            <a:chExt cx="5088" cy="528"/>
          </a:xfrm>
        </p:grpSpPr>
        <p:sp>
          <p:nvSpPr>
            <p:cNvPr id="55311" name="Rectangle 15"/>
            <p:cNvSpPr>
              <a:spLocks noChangeArrowheads="1"/>
            </p:cNvSpPr>
            <p:nvPr/>
          </p:nvSpPr>
          <p:spPr bwMode="auto">
            <a:xfrm>
              <a:off x="3648" y="720"/>
              <a:ext cx="1728" cy="528"/>
            </a:xfrm>
            <a:prstGeom prst="rect">
              <a:avLst/>
            </a:prstGeom>
            <a:solidFill>
              <a:srgbClr val="5ABDCE"/>
            </a:solidFill>
            <a:ln w="12700">
              <a:noFill/>
              <a:miter lim="800000"/>
              <a:headEnd/>
              <a:tailEnd/>
            </a:ln>
            <a:effectLst/>
          </p:spPr>
          <p:txBody>
            <a:bodyPr lIns="90488" tIns="44450" rIns="90488" bIns="44450"/>
            <a:lstStyle/>
            <a:p>
              <a:pPr algn="ctr">
                <a:spcBef>
                  <a:spcPct val="20000"/>
                </a:spcBef>
              </a:pPr>
              <a:r>
                <a:rPr lang="en-US" b="1"/>
                <a:t>Exemplary Characteristics</a:t>
              </a:r>
            </a:p>
          </p:txBody>
        </p:sp>
        <p:sp>
          <p:nvSpPr>
            <p:cNvPr id="55312" name="Rectangle 16"/>
            <p:cNvSpPr>
              <a:spLocks noChangeArrowheads="1"/>
            </p:cNvSpPr>
            <p:nvPr/>
          </p:nvSpPr>
          <p:spPr bwMode="auto">
            <a:xfrm>
              <a:off x="1488" y="720"/>
              <a:ext cx="2160" cy="528"/>
            </a:xfrm>
            <a:prstGeom prst="rect">
              <a:avLst/>
            </a:prstGeom>
            <a:solidFill>
              <a:schemeClr val="accent1"/>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55313" name="Rectangle 17"/>
            <p:cNvSpPr>
              <a:spLocks noChangeArrowheads="1"/>
            </p:cNvSpPr>
            <p:nvPr/>
          </p:nvSpPr>
          <p:spPr bwMode="auto">
            <a:xfrm>
              <a:off x="288" y="720"/>
              <a:ext cx="1200" cy="528"/>
            </a:xfrm>
            <a:prstGeom prst="rect">
              <a:avLst/>
            </a:prstGeom>
            <a:solidFill>
              <a:srgbClr val="EF94EF"/>
            </a:solidFill>
            <a:ln w="12700">
              <a:noFill/>
              <a:miter lim="800000"/>
              <a:headEnd/>
              <a:tailEnd/>
            </a:ln>
            <a:effectLst/>
          </p:spPr>
          <p:txBody>
            <a:bodyPr lIns="90488" tIns="44450" rIns="90488" bIns="44450"/>
            <a:lstStyle/>
            <a:p>
              <a:pPr algn="ctr">
                <a:spcBef>
                  <a:spcPct val="20000"/>
                </a:spcBef>
              </a:pPr>
              <a:r>
                <a:rPr lang="en-US" b="1"/>
                <a:t>Curricular Component</a:t>
              </a:r>
            </a:p>
          </p:txBody>
        </p:sp>
        <p:sp>
          <p:nvSpPr>
            <p:cNvPr id="55314" name="Line 18"/>
            <p:cNvSpPr>
              <a:spLocks noChangeShapeType="1"/>
            </p:cNvSpPr>
            <p:nvPr/>
          </p:nvSpPr>
          <p:spPr bwMode="auto">
            <a:xfrm>
              <a:off x="289" y="720"/>
              <a:ext cx="5087" cy="0"/>
            </a:xfrm>
            <a:prstGeom prst="line">
              <a:avLst/>
            </a:prstGeom>
            <a:noFill/>
            <a:ln w="25400">
              <a:solidFill>
                <a:schemeClr val="tx1"/>
              </a:solidFill>
              <a:round/>
              <a:headEnd/>
              <a:tailEnd/>
            </a:ln>
            <a:effectLst/>
          </p:spPr>
          <p:txBody>
            <a:bodyPr/>
            <a:lstStyle/>
            <a:p>
              <a:endParaRPr lang="en-US"/>
            </a:p>
          </p:txBody>
        </p:sp>
        <p:sp>
          <p:nvSpPr>
            <p:cNvPr id="55315" name="Line 19"/>
            <p:cNvSpPr>
              <a:spLocks noChangeShapeType="1"/>
            </p:cNvSpPr>
            <p:nvPr/>
          </p:nvSpPr>
          <p:spPr bwMode="auto">
            <a:xfrm>
              <a:off x="289" y="1248"/>
              <a:ext cx="5087" cy="0"/>
            </a:xfrm>
            <a:prstGeom prst="line">
              <a:avLst/>
            </a:prstGeom>
            <a:noFill/>
            <a:ln w="25400">
              <a:solidFill>
                <a:schemeClr val="tx1"/>
              </a:solidFill>
              <a:round/>
              <a:headEnd/>
              <a:tailEnd/>
            </a:ln>
            <a:effectLst/>
          </p:spPr>
          <p:txBody>
            <a:bodyPr/>
            <a:lstStyle/>
            <a:p>
              <a:endParaRPr lang="en-US"/>
            </a:p>
          </p:txBody>
        </p:sp>
        <p:sp>
          <p:nvSpPr>
            <p:cNvPr id="55316" name="Line 20"/>
            <p:cNvSpPr>
              <a:spLocks noChangeShapeType="1"/>
            </p:cNvSpPr>
            <p:nvPr/>
          </p:nvSpPr>
          <p:spPr bwMode="auto">
            <a:xfrm>
              <a:off x="288" y="721"/>
              <a:ext cx="0" cy="527"/>
            </a:xfrm>
            <a:prstGeom prst="line">
              <a:avLst/>
            </a:prstGeom>
            <a:noFill/>
            <a:ln w="25400">
              <a:solidFill>
                <a:schemeClr val="tx1"/>
              </a:solidFill>
              <a:round/>
              <a:headEnd/>
              <a:tailEnd/>
            </a:ln>
            <a:effectLst/>
          </p:spPr>
          <p:txBody>
            <a:bodyPr/>
            <a:lstStyle/>
            <a:p>
              <a:endParaRPr lang="en-US"/>
            </a:p>
          </p:txBody>
        </p:sp>
        <p:sp>
          <p:nvSpPr>
            <p:cNvPr id="55317" name="Line 21"/>
            <p:cNvSpPr>
              <a:spLocks noChangeShapeType="1"/>
            </p:cNvSpPr>
            <p:nvPr/>
          </p:nvSpPr>
          <p:spPr bwMode="auto">
            <a:xfrm>
              <a:off x="1488" y="721"/>
              <a:ext cx="0" cy="527"/>
            </a:xfrm>
            <a:prstGeom prst="line">
              <a:avLst/>
            </a:prstGeom>
            <a:noFill/>
            <a:ln w="12700">
              <a:solidFill>
                <a:schemeClr val="tx1"/>
              </a:solidFill>
              <a:round/>
              <a:headEnd/>
              <a:tailEnd/>
            </a:ln>
            <a:effectLst/>
          </p:spPr>
          <p:txBody>
            <a:bodyPr/>
            <a:lstStyle/>
            <a:p>
              <a:endParaRPr lang="en-US"/>
            </a:p>
          </p:txBody>
        </p:sp>
        <p:sp>
          <p:nvSpPr>
            <p:cNvPr id="55318" name="Line 22"/>
            <p:cNvSpPr>
              <a:spLocks noChangeShapeType="1"/>
            </p:cNvSpPr>
            <p:nvPr/>
          </p:nvSpPr>
          <p:spPr bwMode="auto">
            <a:xfrm>
              <a:off x="3648" y="721"/>
              <a:ext cx="0" cy="527"/>
            </a:xfrm>
            <a:prstGeom prst="line">
              <a:avLst/>
            </a:prstGeom>
            <a:noFill/>
            <a:ln w="12700">
              <a:solidFill>
                <a:schemeClr val="tx1"/>
              </a:solidFill>
              <a:round/>
              <a:headEnd/>
              <a:tailEnd/>
            </a:ln>
            <a:effectLst/>
          </p:spPr>
          <p:txBody>
            <a:bodyPr/>
            <a:lstStyle/>
            <a:p>
              <a:endParaRPr lang="en-US"/>
            </a:p>
          </p:txBody>
        </p:sp>
        <p:sp>
          <p:nvSpPr>
            <p:cNvPr id="55319" name="Line 23"/>
            <p:cNvSpPr>
              <a:spLocks noChangeShapeType="1"/>
            </p:cNvSpPr>
            <p:nvPr/>
          </p:nvSpPr>
          <p:spPr bwMode="auto">
            <a:xfrm>
              <a:off x="5376" y="721"/>
              <a:ext cx="0" cy="527"/>
            </a:xfrm>
            <a:prstGeom prst="line">
              <a:avLst/>
            </a:prstGeom>
            <a:noFill/>
            <a:ln w="254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5734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57348" name="Rectangle 4"/>
          <p:cNvSpPr>
            <a:spLocks noGrp="1" noChangeArrowheads="1"/>
          </p:cNvSpPr>
          <p:nvPr>
            <p:ph type="title"/>
          </p:nvPr>
        </p:nvSpPr>
        <p:spPr>
          <a:xfrm>
            <a:off x="685800" y="152400"/>
            <a:ext cx="7772400" cy="1143000"/>
          </a:xfrm>
          <a:solidFill>
            <a:srgbClr val="FF7518"/>
          </a:solidFill>
          <a:ln/>
        </p:spPr>
        <p:txBody>
          <a:bodyPr/>
          <a:lstStyle/>
          <a:p>
            <a:r>
              <a:rPr lang="en-US"/>
              <a:t>Selected Teaching Strategies</a:t>
            </a:r>
          </a:p>
        </p:txBody>
      </p:sp>
      <p:grpSp>
        <p:nvGrpSpPr>
          <p:cNvPr id="57370" name="Group 26"/>
          <p:cNvGrpSpPr>
            <a:grpSpLocks/>
          </p:cNvGrpSpPr>
          <p:nvPr/>
        </p:nvGrpSpPr>
        <p:grpSpPr bwMode="auto">
          <a:xfrm>
            <a:off x="304800" y="1371600"/>
            <a:ext cx="8534400" cy="5334000"/>
            <a:chOff x="432" y="1248"/>
            <a:chExt cx="4896" cy="2993"/>
          </a:xfrm>
        </p:grpSpPr>
        <p:sp>
          <p:nvSpPr>
            <p:cNvPr id="57349" name="Rectangle 5"/>
            <p:cNvSpPr>
              <a:spLocks noChangeArrowheads="1"/>
            </p:cNvSpPr>
            <p:nvPr/>
          </p:nvSpPr>
          <p:spPr bwMode="auto">
            <a:xfrm>
              <a:off x="3696" y="2513"/>
              <a:ext cx="1632" cy="86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Accuracy and speed in student’s recall of factual-level information</a:t>
              </a:r>
            </a:p>
          </p:txBody>
        </p:sp>
        <p:sp>
          <p:nvSpPr>
            <p:cNvPr id="57350" name="Rectangle 6"/>
            <p:cNvSpPr>
              <a:spLocks noChangeArrowheads="1"/>
            </p:cNvSpPr>
            <p:nvPr/>
          </p:nvSpPr>
          <p:spPr bwMode="auto">
            <a:xfrm>
              <a:off x="2064" y="2513"/>
              <a:ext cx="1632" cy="86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 teaching strategy that helps students memorize and recall information with accuracy and speed.</a:t>
              </a:r>
            </a:p>
          </p:txBody>
        </p:sp>
        <p:sp>
          <p:nvSpPr>
            <p:cNvPr id="57351" name="Rectangle 7"/>
            <p:cNvSpPr>
              <a:spLocks noChangeArrowheads="1"/>
            </p:cNvSpPr>
            <p:nvPr/>
          </p:nvSpPr>
          <p:spPr bwMode="auto">
            <a:xfrm>
              <a:off x="432" y="2513"/>
              <a:ext cx="1632" cy="86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b="1"/>
                <a:t>Drill and Recitation</a:t>
              </a:r>
            </a:p>
          </p:txBody>
        </p:sp>
        <p:sp>
          <p:nvSpPr>
            <p:cNvPr id="57352" name="Rectangle 8"/>
            <p:cNvSpPr>
              <a:spLocks noChangeArrowheads="1"/>
            </p:cNvSpPr>
            <p:nvPr/>
          </p:nvSpPr>
          <p:spPr bwMode="auto">
            <a:xfrm>
              <a:off x="3696" y="3377"/>
              <a:ext cx="1632" cy="86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Efficient and equitable knowledge acquisition</a:t>
              </a:r>
            </a:p>
          </p:txBody>
        </p:sp>
        <p:sp>
          <p:nvSpPr>
            <p:cNvPr id="57353" name="Rectangle 9"/>
            <p:cNvSpPr>
              <a:spLocks noChangeArrowheads="1"/>
            </p:cNvSpPr>
            <p:nvPr/>
          </p:nvSpPr>
          <p:spPr bwMode="auto">
            <a:xfrm>
              <a:off x="2064" y="3377"/>
              <a:ext cx="1632" cy="86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 method of teaching that consists of a teacher’s systematic explanation of a new concept or skill followed by guided practice under a teacher’s guidance.</a:t>
              </a:r>
            </a:p>
          </p:txBody>
        </p:sp>
        <p:sp>
          <p:nvSpPr>
            <p:cNvPr id="57354" name="Rectangle 10"/>
            <p:cNvSpPr>
              <a:spLocks noChangeArrowheads="1"/>
            </p:cNvSpPr>
            <p:nvPr/>
          </p:nvSpPr>
          <p:spPr bwMode="auto">
            <a:xfrm>
              <a:off x="432" y="3377"/>
              <a:ext cx="1632" cy="86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b="1"/>
                <a:t>Direct Instruction</a:t>
              </a:r>
            </a:p>
          </p:txBody>
        </p:sp>
        <p:sp>
          <p:nvSpPr>
            <p:cNvPr id="57355" name="Rectangle 11"/>
            <p:cNvSpPr>
              <a:spLocks noChangeArrowheads="1"/>
            </p:cNvSpPr>
            <p:nvPr/>
          </p:nvSpPr>
          <p:spPr bwMode="auto">
            <a:xfrm>
              <a:off x="3696" y="1536"/>
              <a:ext cx="1632" cy="977"/>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Effective, short-term acquisition of new content knowledge</a:t>
              </a:r>
            </a:p>
          </p:txBody>
        </p:sp>
        <p:sp>
          <p:nvSpPr>
            <p:cNvPr id="57356" name="Rectangle 12"/>
            <p:cNvSpPr>
              <a:spLocks noChangeArrowheads="1"/>
            </p:cNvSpPr>
            <p:nvPr/>
          </p:nvSpPr>
          <p:spPr bwMode="auto">
            <a:xfrm>
              <a:off x="2064" y="1536"/>
              <a:ext cx="1632" cy="977"/>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 deductive strategy that consists of a carefully sequenced, illustrated oral presentation of content that is delivered to small and large groups of students; an oral presentation interspersed with opportunities for reflection, clarification, and sense making.</a:t>
              </a:r>
            </a:p>
          </p:txBody>
        </p:sp>
        <p:sp>
          <p:nvSpPr>
            <p:cNvPr id="57357" name="Rectangle 13"/>
            <p:cNvSpPr>
              <a:spLocks noChangeArrowheads="1"/>
            </p:cNvSpPr>
            <p:nvPr/>
          </p:nvSpPr>
          <p:spPr bwMode="auto">
            <a:xfrm>
              <a:off x="432" y="1536"/>
              <a:ext cx="1632" cy="977"/>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b="1"/>
                <a:t>Lecture</a:t>
              </a:r>
            </a:p>
          </p:txBody>
        </p:sp>
        <p:sp>
          <p:nvSpPr>
            <p:cNvPr id="57358" name="Rectangle 14"/>
            <p:cNvSpPr>
              <a:spLocks noChangeArrowheads="1"/>
            </p:cNvSpPr>
            <p:nvPr/>
          </p:nvSpPr>
          <p:spPr bwMode="auto">
            <a:xfrm>
              <a:off x="3696" y="1248"/>
              <a:ext cx="1632" cy="288"/>
            </a:xfrm>
            <a:prstGeom prst="rect">
              <a:avLst/>
            </a:prstGeom>
            <a:solidFill>
              <a:srgbClr val="FFFF99"/>
            </a:solidFill>
            <a:ln w="12700">
              <a:noFill/>
              <a:miter lim="800000"/>
              <a:headEnd/>
              <a:tailEnd/>
            </a:ln>
            <a:effectLst/>
          </p:spPr>
          <p:txBody>
            <a:bodyPr lIns="90488" tIns="44450" rIns="90488" bIns="44450"/>
            <a:lstStyle/>
            <a:p>
              <a:pPr algn="ctr">
                <a:spcBef>
                  <a:spcPct val="20000"/>
                </a:spcBef>
              </a:pPr>
              <a:r>
                <a:rPr lang="en-US" b="1"/>
                <a:t>Benefit</a:t>
              </a:r>
            </a:p>
          </p:txBody>
        </p:sp>
        <p:sp>
          <p:nvSpPr>
            <p:cNvPr id="57359" name="Rectangle 15"/>
            <p:cNvSpPr>
              <a:spLocks noChangeArrowheads="1"/>
            </p:cNvSpPr>
            <p:nvPr/>
          </p:nvSpPr>
          <p:spPr bwMode="auto">
            <a:xfrm>
              <a:off x="2064" y="1248"/>
              <a:ext cx="1632" cy="288"/>
            </a:xfrm>
            <a:prstGeom prst="rect">
              <a:avLst/>
            </a:prstGeom>
            <a:solidFill>
              <a:srgbClr val="FFFF99"/>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57360" name="Rectangle 16"/>
            <p:cNvSpPr>
              <a:spLocks noChangeArrowheads="1"/>
            </p:cNvSpPr>
            <p:nvPr/>
          </p:nvSpPr>
          <p:spPr bwMode="auto">
            <a:xfrm>
              <a:off x="432" y="1248"/>
              <a:ext cx="1632" cy="288"/>
            </a:xfrm>
            <a:prstGeom prst="rect">
              <a:avLst/>
            </a:prstGeom>
            <a:solidFill>
              <a:srgbClr val="FFFF99"/>
            </a:solidFill>
            <a:ln w="12700">
              <a:noFill/>
              <a:miter lim="800000"/>
              <a:headEnd/>
              <a:tailEnd/>
            </a:ln>
            <a:effectLst/>
          </p:spPr>
          <p:txBody>
            <a:bodyPr lIns="90488" tIns="44450" rIns="90488" bIns="44450"/>
            <a:lstStyle/>
            <a:p>
              <a:pPr algn="ctr">
                <a:spcBef>
                  <a:spcPct val="20000"/>
                </a:spcBef>
              </a:pPr>
              <a:r>
                <a:rPr lang="en-US" b="1"/>
                <a:t>Teaching Method</a:t>
              </a:r>
            </a:p>
          </p:txBody>
        </p:sp>
        <p:sp>
          <p:nvSpPr>
            <p:cNvPr id="57361" name="Line 17"/>
            <p:cNvSpPr>
              <a:spLocks noChangeShapeType="1"/>
            </p:cNvSpPr>
            <p:nvPr/>
          </p:nvSpPr>
          <p:spPr bwMode="auto">
            <a:xfrm>
              <a:off x="433" y="1248"/>
              <a:ext cx="4895" cy="0"/>
            </a:xfrm>
            <a:prstGeom prst="line">
              <a:avLst/>
            </a:prstGeom>
            <a:noFill/>
            <a:ln w="25400">
              <a:solidFill>
                <a:schemeClr val="tx1"/>
              </a:solidFill>
              <a:round/>
              <a:headEnd/>
              <a:tailEnd/>
            </a:ln>
            <a:effectLst/>
          </p:spPr>
          <p:txBody>
            <a:bodyPr/>
            <a:lstStyle/>
            <a:p>
              <a:endParaRPr lang="en-US"/>
            </a:p>
          </p:txBody>
        </p:sp>
        <p:sp>
          <p:nvSpPr>
            <p:cNvPr id="57362" name="Line 18"/>
            <p:cNvSpPr>
              <a:spLocks noChangeShapeType="1"/>
            </p:cNvSpPr>
            <p:nvPr/>
          </p:nvSpPr>
          <p:spPr bwMode="auto">
            <a:xfrm>
              <a:off x="433" y="1536"/>
              <a:ext cx="4895" cy="0"/>
            </a:xfrm>
            <a:prstGeom prst="line">
              <a:avLst/>
            </a:prstGeom>
            <a:noFill/>
            <a:ln w="12700">
              <a:solidFill>
                <a:schemeClr val="tx1"/>
              </a:solidFill>
              <a:round/>
              <a:headEnd/>
              <a:tailEnd/>
            </a:ln>
            <a:effectLst/>
          </p:spPr>
          <p:txBody>
            <a:bodyPr/>
            <a:lstStyle/>
            <a:p>
              <a:endParaRPr lang="en-US"/>
            </a:p>
          </p:txBody>
        </p:sp>
        <p:sp>
          <p:nvSpPr>
            <p:cNvPr id="57363" name="Line 19"/>
            <p:cNvSpPr>
              <a:spLocks noChangeShapeType="1"/>
            </p:cNvSpPr>
            <p:nvPr/>
          </p:nvSpPr>
          <p:spPr bwMode="auto">
            <a:xfrm>
              <a:off x="433" y="2513"/>
              <a:ext cx="4895" cy="0"/>
            </a:xfrm>
            <a:prstGeom prst="line">
              <a:avLst/>
            </a:prstGeom>
            <a:noFill/>
            <a:ln w="12700">
              <a:solidFill>
                <a:schemeClr val="tx1"/>
              </a:solidFill>
              <a:round/>
              <a:headEnd/>
              <a:tailEnd/>
            </a:ln>
            <a:effectLst/>
          </p:spPr>
          <p:txBody>
            <a:bodyPr/>
            <a:lstStyle/>
            <a:p>
              <a:endParaRPr lang="en-US"/>
            </a:p>
          </p:txBody>
        </p:sp>
        <p:sp>
          <p:nvSpPr>
            <p:cNvPr id="57364" name="Line 20"/>
            <p:cNvSpPr>
              <a:spLocks noChangeShapeType="1"/>
            </p:cNvSpPr>
            <p:nvPr/>
          </p:nvSpPr>
          <p:spPr bwMode="auto">
            <a:xfrm>
              <a:off x="433" y="4241"/>
              <a:ext cx="4895" cy="0"/>
            </a:xfrm>
            <a:prstGeom prst="line">
              <a:avLst/>
            </a:prstGeom>
            <a:noFill/>
            <a:ln w="25400">
              <a:solidFill>
                <a:schemeClr val="tx1"/>
              </a:solidFill>
              <a:round/>
              <a:headEnd/>
              <a:tailEnd/>
            </a:ln>
            <a:effectLst/>
          </p:spPr>
          <p:txBody>
            <a:bodyPr/>
            <a:lstStyle/>
            <a:p>
              <a:endParaRPr lang="en-US"/>
            </a:p>
          </p:txBody>
        </p:sp>
        <p:sp>
          <p:nvSpPr>
            <p:cNvPr id="57365" name="Line 21"/>
            <p:cNvSpPr>
              <a:spLocks noChangeShapeType="1"/>
            </p:cNvSpPr>
            <p:nvPr/>
          </p:nvSpPr>
          <p:spPr bwMode="auto">
            <a:xfrm>
              <a:off x="432" y="1249"/>
              <a:ext cx="0" cy="2992"/>
            </a:xfrm>
            <a:prstGeom prst="line">
              <a:avLst/>
            </a:prstGeom>
            <a:noFill/>
            <a:ln w="25400">
              <a:solidFill>
                <a:schemeClr val="tx1"/>
              </a:solidFill>
              <a:round/>
              <a:headEnd/>
              <a:tailEnd/>
            </a:ln>
            <a:effectLst/>
          </p:spPr>
          <p:txBody>
            <a:bodyPr/>
            <a:lstStyle/>
            <a:p>
              <a:endParaRPr lang="en-US"/>
            </a:p>
          </p:txBody>
        </p:sp>
        <p:sp>
          <p:nvSpPr>
            <p:cNvPr id="57366" name="Line 22"/>
            <p:cNvSpPr>
              <a:spLocks noChangeShapeType="1"/>
            </p:cNvSpPr>
            <p:nvPr/>
          </p:nvSpPr>
          <p:spPr bwMode="auto">
            <a:xfrm>
              <a:off x="2064" y="1249"/>
              <a:ext cx="0" cy="2992"/>
            </a:xfrm>
            <a:prstGeom prst="line">
              <a:avLst/>
            </a:prstGeom>
            <a:noFill/>
            <a:ln w="12700">
              <a:solidFill>
                <a:schemeClr val="tx1"/>
              </a:solidFill>
              <a:round/>
              <a:headEnd/>
              <a:tailEnd/>
            </a:ln>
            <a:effectLst/>
          </p:spPr>
          <p:txBody>
            <a:bodyPr/>
            <a:lstStyle/>
            <a:p>
              <a:endParaRPr lang="en-US"/>
            </a:p>
          </p:txBody>
        </p:sp>
        <p:sp>
          <p:nvSpPr>
            <p:cNvPr id="57367" name="Line 23"/>
            <p:cNvSpPr>
              <a:spLocks noChangeShapeType="1"/>
            </p:cNvSpPr>
            <p:nvPr/>
          </p:nvSpPr>
          <p:spPr bwMode="auto">
            <a:xfrm>
              <a:off x="3696" y="1249"/>
              <a:ext cx="0" cy="2992"/>
            </a:xfrm>
            <a:prstGeom prst="line">
              <a:avLst/>
            </a:prstGeom>
            <a:noFill/>
            <a:ln w="12700">
              <a:solidFill>
                <a:schemeClr val="tx1"/>
              </a:solidFill>
              <a:round/>
              <a:headEnd/>
              <a:tailEnd/>
            </a:ln>
            <a:effectLst/>
          </p:spPr>
          <p:txBody>
            <a:bodyPr/>
            <a:lstStyle/>
            <a:p>
              <a:endParaRPr lang="en-US"/>
            </a:p>
          </p:txBody>
        </p:sp>
        <p:sp>
          <p:nvSpPr>
            <p:cNvPr id="57368" name="Line 24"/>
            <p:cNvSpPr>
              <a:spLocks noChangeShapeType="1"/>
            </p:cNvSpPr>
            <p:nvPr/>
          </p:nvSpPr>
          <p:spPr bwMode="auto">
            <a:xfrm>
              <a:off x="5328" y="1249"/>
              <a:ext cx="0" cy="2992"/>
            </a:xfrm>
            <a:prstGeom prst="line">
              <a:avLst/>
            </a:prstGeom>
            <a:noFill/>
            <a:ln w="25400">
              <a:solidFill>
                <a:schemeClr val="tx1"/>
              </a:solidFill>
              <a:round/>
              <a:headEnd/>
              <a:tailEnd/>
            </a:ln>
            <a:effectLst/>
          </p:spPr>
          <p:txBody>
            <a:bodyPr/>
            <a:lstStyle/>
            <a:p>
              <a:endParaRPr lang="en-US"/>
            </a:p>
          </p:txBody>
        </p:sp>
        <p:sp>
          <p:nvSpPr>
            <p:cNvPr id="57369" name="Line 25"/>
            <p:cNvSpPr>
              <a:spLocks noChangeShapeType="1"/>
            </p:cNvSpPr>
            <p:nvPr/>
          </p:nvSpPr>
          <p:spPr bwMode="auto">
            <a:xfrm>
              <a:off x="433" y="3377"/>
              <a:ext cx="4895" cy="0"/>
            </a:xfrm>
            <a:prstGeom prst="line">
              <a:avLst/>
            </a:prstGeom>
            <a:noFill/>
            <a:ln w="127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5939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59396" name="Rectangle 4"/>
          <p:cNvSpPr>
            <a:spLocks noGrp="1" noChangeArrowheads="1"/>
          </p:cNvSpPr>
          <p:nvPr>
            <p:ph type="title"/>
          </p:nvPr>
        </p:nvSpPr>
        <p:spPr>
          <a:xfrm>
            <a:off x="1143000" y="152400"/>
            <a:ext cx="6934200" cy="838200"/>
          </a:xfrm>
          <a:solidFill>
            <a:srgbClr val="FF7518"/>
          </a:solidFill>
          <a:ln/>
        </p:spPr>
        <p:txBody>
          <a:bodyPr/>
          <a:lstStyle/>
          <a:p>
            <a:r>
              <a:rPr lang="en-US" sz="4000"/>
              <a:t>Selected Teaching Strategies</a:t>
            </a:r>
          </a:p>
        </p:txBody>
      </p:sp>
      <p:grpSp>
        <p:nvGrpSpPr>
          <p:cNvPr id="59418" name="Group 26"/>
          <p:cNvGrpSpPr>
            <a:grpSpLocks/>
          </p:cNvGrpSpPr>
          <p:nvPr/>
        </p:nvGrpSpPr>
        <p:grpSpPr bwMode="auto">
          <a:xfrm>
            <a:off x="304800" y="1143000"/>
            <a:ext cx="8610600" cy="5562600"/>
            <a:chOff x="432" y="1008"/>
            <a:chExt cx="4896" cy="3135"/>
          </a:xfrm>
        </p:grpSpPr>
        <p:sp>
          <p:nvSpPr>
            <p:cNvPr id="59397" name="Rectangle 5"/>
            <p:cNvSpPr>
              <a:spLocks noChangeArrowheads="1"/>
            </p:cNvSpPr>
            <p:nvPr/>
          </p:nvSpPr>
          <p:spPr bwMode="auto">
            <a:xfrm>
              <a:off x="3696" y="2504"/>
              <a:ext cx="1632" cy="977"/>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Acquisition of content related to social issues; enhanced ability to think issues through logically</a:t>
              </a:r>
            </a:p>
          </p:txBody>
        </p:sp>
        <p:sp>
          <p:nvSpPr>
            <p:cNvPr id="59398" name="Rectangle 6"/>
            <p:cNvSpPr>
              <a:spLocks noChangeArrowheads="1"/>
            </p:cNvSpPr>
            <p:nvPr/>
          </p:nvSpPr>
          <p:spPr bwMode="auto">
            <a:xfrm>
              <a:off x="2064" y="2504"/>
              <a:ext cx="1632" cy="977"/>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An instructional strategy in which the teacher poses a carefully constructed sequence of questions to students to help them improve their position on an issue; can be used as a technique to bridge students’ current level of understanding with new knowledge that students need to acquire.</a:t>
              </a:r>
            </a:p>
          </p:txBody>
        </p:sp>
        <p:sp>
          <p:nvSpPr>
            <p:cNvPr id="59399" name="Rectangle 7"/>
            <p:cNvSpPr>
              <a:spLocks noChangeArrowheads="1"/>
            </p:cNvSpPr>
            <p:nvPr/>
          </p:nvSpPr>
          <p:spPr bwMode="auto">
            <a:xfrm>
              <a:off x="432" y="2504"/>
              <a:ext cx="1632" cy="977"/>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b="1"/>
                <a:t>Socratic Questioning</a:t>
              </a:r>
            </a:p>
          </p:txBody>
        </p:sp>
        <p:sp>
          <p:nvSpPr>
            <p:cNvPr id="59400" name="Rectangle 8"/>
            <p:cNvSpPr>
              <a:spLocks noChangeArrowheads="1"/>
            </p:cNvSpPr>
            <p:nvPr/>
          </p:nvSpPr>
          <p:spPr bwMode="auto">
            <a:xfrm>
              <a:off x="3696" y="3481"/>
              <a:ext cx="1632" cy="662"/>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Increased likelihood that concepts and principles induced from the simulation will be transferred and applied to the real world</a:t>
              </a:r>
            </a:p>
          </p:txBody>
        </p:sp>
        <p:sp>
          <p:nvSpPr>
            <p:cNvPr id="59401" name="Rectangle 9"/>
            <p:cNvSpPr>
              <a:spLocks noChangeArrowheads="1"/>
            </p:cNvSpPr>
            <p:nvPr/>
          </p:nvSpPr>
          <p:spPr bwMode="auto">
            <a:xfrm>
              <a:off x="2064" y="3481"/>
              <a:ext cx="1632" cy="662"/>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An inductive teaching method in which students assume roles of people engaged in complex, real-life situations.</a:t>
              </a:r>
            </a:p>
          </p:txBody>
        </p:sp>
        <p:sp>
          <p:nvSpPr>
            <p:cNvPr id="59402" name="Rectangle 10"/>
            <p:cNvSpPr>
              <a:spLocks noChangeArrowheads="1"/>
            </p:cNvSpPr>
            <p:nvPr/>
          </p:nvSpPr>
          <p:spPr bwMode="auto">
            <a:xfrm>
              <a:off x="432" y="3481"/>
              <a:ext cx="1632" cy="662"/>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b="1"/>
                <a:t>Simulation</a:t>
              </a:r>
            </a:p>
          </p:txBody>
        </p:sp>
        <p:sp>
          <p:nvSpPr>
            <p:cNvPr id="59403" name="Rectangle 11"/>
            <p:cNvSpPr>
              <a:spLocks noChangeArrowheads="1"/>
            </p:cNvSpPr>
            <p:nvPr/>
          </p:nvSpPr>
          <p:spPr bwMode="auto">
            <a:xfrm>
              <a:off x="3696" y="1412"/>
              <a:ext cx="1632" cy="1092"/>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Acquisition of new categories, concepts, and macro concepts (e.g., vegetable, adjective, tragic hero, compromise)</a:t>
              </a:r>
            </a:p>
          </p:txBody>
        </p:sp>
        <p:sp>
          <p:nvSpPr>
            <p:cNvPr id="59404" name="Rectangle 12"/>
            <p:cNvSpPr>
              <a:spLocks noChangeArrowheads="1"/>
            </p:cNvSpPr>
            <p:nvPr/>
          </p:nvSpPr>
          <p:spPr bwMode="auto">
            <a:xfrm>
              <a:off x="2064" y="1412"/>
              <a:ext cx="1632" cy="1092"/>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 method teachers use to help students understand the essential attributes of a category or concept; to achieve this goal, the teacher systematically leads students through a controlled discussion during which students compare and contrast characteristics of examples and non-examples of the category or concept.</a:t>
              </a:r>
            </a:p>
          </p:txBody>
        </p:sp>
        <p:sp>
          <p:nvSpPr>
            <p:cNvPr id="59405" name="Rectangle 13"/>
            <p:cNvSpPr>
              <a:spLocks noChangeArrowheads="1"/>
            </p:cNvSpPr>
            <p:nvPr/>
          </p:nvSpPr>
          <p:spPr bwMode="auto">
            <a:xfrm>
              <a:off x="432" y="1412"/>
              <a:ext cx="1632" cy="1092"/>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b="1"/>
                <a:t>Concept Attainment</a:t>
              </a:r>
            </a:p>
          </p:txBody>
        </p:sp>
        <p:sp>
          <p:nvSpPr>
            <p:cNvPr id="59406" name="Rectangle 14"/>
            <p:cNvSpPr>
              <a:spLocks noChangeArrowheads="1"/>
            </p:cNvSpPr>
            <p:nvPr/>
          </p:nvSpPr>
          <p:spPr bwMode="auto">
            <a:xfrm>
              <a:off x="3696" y="1008"/>
              <a:ext cx="1632" cy="404"/>
            </a:xfrm>
            <a:prstGeom prst="rect">
              <a:avLst/>
            </a:prstGeom>
            <a:solidFill>
              <a:srgbClr val="FFFF99"/>
            </a:solidFill>
            <a:ln w="12700">
              <a:noFill/>
              <a:miter lim="800000"/>
              <a:headEnd/>
              <a:tailEnd/>
            </a:ln>
            <a:effectLst/>
          </p:spPr>
          <p:txBody>
            <a:bodyPr lIns="90488" tIns="44450" rIns="90488" bIns="44450"/>
            <a:lstStyle/>
            <a:p>
              <a:pPr algn="ctr">
                <a:spcBef>
                  <a:spcPct val="20000"/>
                </a:spcBef>
              </a:pPr>
              <a:r>
                <a:rPr lang="en-US" b="1"/>
                <a:t>Benefit</a:t>
              </a:r>
            </a:p>
          </p:txBody>
        </p:sp>
        <p:sp>
          <p:nvSpPr>
            <p:cNvPr id="59407" name="Rectangle 15"/>
            <p:cNvSpPr>
              <a:spLocks noChangeArrowheads="1"/>
            </p:cNvSpPr>
            <p:nvPr/>
          </p:nvSpPr>
          <p:spPr bwMode="auto">
            <a:xfrm>
              <a:off x="2064" y="1008"/>
              <a:ext cx="1632" cy="404"/>
            </a:xfrm>
            <a:prstGeom prst="rect">
              <a:avLst/>
            </a:prstGeom>
            <a:solidFill>
              <a:srgbClr val="FFFF99"/>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59408" name="Rectangle 16"/>
            <p:cNvSpPr>
              <a:spLocks noChangeArrowheads="1"/>
            </p:cNvSpPr>
            <p:nvPr/>
          </p:nvSpPr>
          <p:spPr bwMode="auto">
            <a:xfrm>
              <a:off x="432" y="1008"/>
              <a:ext cx="1632" cy="404"/>
            </a:xfrm>
            <a:prstGeom prst="rect">
              <a:avLst/>
            </a:prstGeom>
            <a:solidFill>
              <a:srgbClr val="FFFF99"/>
            </a:solidFill>
            <a:ln w="12700">
              <a:noFill/>
              <a:miter lim="800000"/>
              <a:headEnd/>
              <a:tailEnd/>
            </a:ln>
            <a:effectLst/>
          </p:spPr>
          <p:txBody>
            <a:bodyPr lIns="90488" tIns="44450" rIns="90488" bIns="44450"/>
            <a:lstStyle/>
            <a:p>
              <a:pPr algn="ctr">
                <a:spcBef>
                  <a:spcPct val="20000"/>
                </a:spcBef>
              </a:pPr>
              <a:r>
                <a:rPr lang="en-US" b="1"/>
                <a:t>Teaching Method</a:t>
              </a:r>
            </a:p>
          </p:txBody>
        </p:sp>
        <p:sp>
          <p:nvSpPr>
            <p:cNvPr id="59409" name="Line 17"/>
            <p:cNvSpPr>
              <a:spLocks noChangeShapeType="1"/>
            </p:cNvSpPr>
            <p:nvPr/>
          </p:nvSpPr>
          <p:spPr bwMode="auto">
            <a:xfrm>
              <a:off x="433" y="1008"/>
              <a:ext cx="4895" cy="0"/>
            </a:xfrm>
            <a:prstGeom prst="line">
              <a:avLst/>
            </a:prstGeom>
            <a:noFill/>
            <a:ln w="25400">
              <a:solidFill>
                <a:schemeClr val="tx1"/>
              </a:solidFill>
              <a:round/>
              <a:headEnd/>
              <a:tailEnd/>
            </a:ln>
            <a:effectLst/>
          </p:spPr>
          <p:txBody>
            <a:bodyPr/>
            <a:lstStyle/>
            <a:p>
              <a:endParaRPr lang="en-US"/>
            </a:p>
          </p:txBody>
        </p:sp>
        <p:sp>
          <p:nvSpPr>
            <p:cNvPr id="59410" name="Line 18"/>
            <p:cNvSpPr>
              <a:spLocks noChangeShapeType="1"/>
            </p:cNvSpPr>
            <p:nvPr/>
          </p:nvSpPr>
          <p:spPr bwMode="auto">
            <a:xfrm>
              <a:off x="433" y="1412"/>
              <a:ext cx="4895" cy="0"/>
            </a:xfrm>
            <a:prstGeom prst="line">
              <a:avLst/>
            </a:prstGeom>
            <a:noFill/>
            <a:ln w="12700">
              <a:solidFill>
                <a:schemeClr val="tx1"/>
              </a:solidFill>
              <a:round/>
              <a:headEnd/>
              <a:tailEnd/>
            </a:ln>
            <a:effectLst/>
          </p:spPr>
          <p:txBody>
            <a:bodyPr/>
            <a:lstStyle/>
            <a:p>
              <a:endParaRPr lang="en-US"/>
            </a:p>
          </p:txBody>
        </p:sp>
        <p:sp>
          <p:nvSpPr>
            <p:cNvPr id="59411" name="Line 19"/>
            <p:cNvSpPr>
              <a:spLocks noChangeShapeType="1"/>
            </p:cNvSpPr>
            <p:nvPr/>
          </p:nvSpPr>
          <p:spPr bwMode="auto">
            <a:xfrm>
              <a:off x="433" y="2504"/>
              <a:ext cx="4895" cy="0"/>
            </a:xfrm>
            <a:prstGeom prst="line">
              <a:avLst/>
            </a:prstGeom>
            <a:noFill/>
            <a:ln w="12700">
              <a:solidFill>
                <a:schemeClr val="tx1"/>
              </a:solidFill>
              <a:round/>
              <a:headEnd/>
              <a:tailEnd/>
            </a:ln>
            <a:effectLst/>
          </p:spPr>
          <p:txBody>
            <a:bodyPr/>
            <a:lstStyle/>
            <a:p>
              <a:endParaRPr lang="en-US"/>
            </a:p>
          </p:txBody>
        </p:sp>
        <p:sp>
          <p:nvSpPr>
            <p:cNvPr id="59412" name="Line 20"/>
            <p:cNvSpPr>
              <a:spLocks noChangeShapeType="1"/>
            </p:cNvSpPr>
            <p:nvPr/>
          </p:nvSpPr>
          <p:spPr bwMode="auto">
            <a:xfrm>
              <a:off x="433" y="4143"/>
              <a:ext cx="4895" cy="0"/>
            </a:xfrm>
            <a:prstGeom prst="line">
              <a:avLst/>
            </a:prstGeom>
            <a:noFill/>
            <a:ln w="25400">
              <a:solidFill>
                <a:schemeClr val="tx1"/>
              </a:solidFill>
              <a:round/>
              <a:headEnd/>
              <a:tailEnd/>
            </a:ln>
            <a:effectLst/>
          </p:spPr>
          <p:txBody>
            <a:bodyPr/>
            <a:lstStyle/>
            <a:p>
              <a:endParaRPr lang="en-US"/>
            </a:p>
          </p:txBody>
        </p:sp>
        <p:sp>
          <p:nvSpPr>
            <p:cNvPr id="59413" name="Line 21"/>
            <p:cNvSpPr>
              <a:spLocks noChangeShapeType="1"/>
            </p:cNvSpPr>
            <p:nvPr/>
          </p:nvSpPr>
          <p:spPr bwMode="auto">
            <a:xfrm>
              <a:off x="432" y="1009"/>
              <a:ext cx="0" cy="3134"/>
            </a:xfrm>
            <a:prstGeom prst="line">
              <a:avLst/>
            </a:prstGeom>
            <a:noFill/>
            <a:ln w="25400">
              <a:solidFill>
                <a:schemeClr val="tx1"/>
              </a:solidFill>
              <a:round/>
              <a:headEnd/>
              <a:tailEnd/>
            </a:ln>
            <a:effectLst/>
          </p:spPr>
          <p:txBody>
            <a:bodyPr/>
            <a:lstStyle/>
            <a:p>
              <a:endParaRPr lang="en-US"/>
            </a:p>
          </p:txBody>
        </p:sp>
        <p:sp>
          <p:nvSpPr>
            <p:cNvPr id="59414" name="Line 22"/>
            <p:cNvSpPr>
              <a:spLocks noChangeShapeType="1"/>
            </p:cNvSpPr>
            <p:nvPr/>
          </p:nvSpPr>
          <p:spPr bwMode="auto">
            <a:xfrm>
              <a:off x="2064" y="1009"/>
              <a:ext cx="0" cy="3134"/>
            </a:xfrm>
            <a:prstGeom prst="line">
              <a:avLst/>
            </a:prstGeom>
            <a:noFill/>
            <a:ln w="12700">
              <a:solidFill>
                <a:schemeClr val="tx1"/>
              </a:solidFill>
              <a:round/>
              <a:headEnd/>
              <a:tailEnd/>
            </a:ln>
            <a:effectLst/>
          </p:spPr>
          <p:txBody>
            <a:bodyPr/>
            <a:lstStyle/>
            <a:p>
              <a:endParaRPr lang="en-US"/>
            </a:p>
          </p:txBody>
        </p:sp>
        <p:sp>
          <p:nvSpPr>
            <p:cNvPr id="59415" name="Line 23"/>
            <p:cNvSpPr>
              <a:spLocks noChangeShapeType="1"/>
            </p:cNvSpPr>
            <p:nvPr/>
          </p:nvSpPr>
          <p:spPr bwMode="auto">
            <a:xfrm>
              <a:off x="3696" y="1009"/>
              <a:ext cx="0" cy="3134"/>
            </a:xfrm>
            <a:prstGeom prst="line">
              <a:avLst/>
            </a:prstGeom>
            <a:noFill/>
            <a:ln w="12700">
              <a:solidFill>
                <a:schemeClr val="tx1"/>
              </a:solidFill>
              <a:round/>
              <a:headEnd/>
              <a:tailEnd/>
            </a:ln>
            <a:effectLst/>
          </p:spPr>
          <p:txBody>
            <a:bodyPr/>
            <a:lstStyle/>
            <a:p>
              <a:endParaRPr lang="en-US"/>
            </a:p>
          </p:txBody>
        </p:sp>
        <p:sp>
          <p:nvSpPr>
            <p:cNvPr id="59416" name="Line 24"/>
            <p:cNvSpPr>
              <a:spLocks noChangeShapeType="1"/>
            </p:cNvSpPr>
            <p:nvPr/>
          </p:nvSpPr>
          <p:spPr bwMode="auto">
            <a:xfrm>
              <a:off x="5328" y="1009"/>
              <a:ext cx="0" cy="3134"/>
            </a:xfrm>
            <a:prstGeom prst="line">
              <a:avLst/>
            </a:prstGeom>
            <a:noFill/>
            <a:ln w="25400">
              <a:solidFill>
                <a:schemeClr val="tx1"/>
              </a:solidFill>
              <a:round/>
              <a:headEnd/>
              <a:tailEnd/>
            </a:ln>
            <a:effectLst/>
          </p:spPr>
          <p:txBody>
            <a:bodyPr/>
            <a:lstStyle/>
            <a:p>
              <a:endParaRPr lang="en-US"/>
            </a:p>
          </p:txBody>
        </p:sp>
        <p:sp>
          <p:nvSpPr>
            <p:cNvPr id="59417" name="Line 25"/>
            <p:cNvSpPr>
              <a:spLocks noChangeShapeType="1"/>
            </p:cNvSpPr>
            <p:nvPr/>
          </p:nvSpPr>
          <p:spPr bwMode="auto">
            <a:xfrm>
              <a:off x="433" y="3481"/>
              <a:ext cx="4895" cy="0"/>
            </a:xfrm>
            <a:prstGeom prst="line">
              <a:avLst/>
            </a:prstGeom>
            <a:noFill/>
            <a:ln w="127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6144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61444" name="Rectangle 4"/>
          <p:cNvSpPr>
            <a:spLocks noGrp="1" noChangeArrowheads="1"/>
          </p:cNvSpPr>
          <p:nvPr>
            <p:ph type="title"/>
          </p:nvPr>
        </p:nvSpPr>
        <p:spPr>
          <a:xfrm>
            <a:off x="762000" y="228600"/>
            <a:ext cx="7772400" cy="1143000"/>
          </a:xfrm>
          <a:solidFill>
            <a:srgbClr val="FF7518"/>
          </a:solidFill>
          <a:ln/>
        </p:spPr>
        <p:txBody>
          <a:bodyPr/>
          <a:lstStyle/>
          <a:p>
            <a:r>
              <a:rPr lang="en-US"/>
              <a:t>Selected Teaching Strategies</a:t>
            </a:r>
          </a:p>
        </p:txBody>
      </p:sp>
      <p:grpSp>
        <p:nvGrpSpPr>
          <p:cNvPr id="61466" name="Group 26"/>
          <p:cNvGrpSpPr>
            <a:grpSpLocks/>
          </p:cNvGrpSpPr>
          <p:nvPr/>
        </p:nvGrpSpPr>
        <p:grpSpPr bwMode="auto">
          <a:xfrm>
            <a:off x="381000" y="1600200"/>
            <a:ext cx="8305800" cy="4953000"/>
            <a:chOff x="432" y="1008"/>
            <a:chExt cx="4896" cy="2784"/>
          </a:xfrm>
        </p:grpSpPr>
        <p:sp>
          <p:nvSpPr>
            <p:cNvPr id="61445" name="Rectangle 5"/>
            <p:cNvSpPr>
              <a:spLocks noChangeArrowheads="1"/>
            </p:cNvSpPr>
            <p:nvPr/>
          </p:nvSpPr>
          <p:spPr bwMode="auto">
            <a:xfrm>
              <a:off x="3696" y="2276"/>
              <a:ext cx="1632" cy="85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Acquisition of new knowledge, concepts, and principles; enhanced problem-solving ability</a:t>
              </a:r>
            </a:p>
          </p:txBody>
        </p:sp>
        <p:sp>
          <p:nvSpPr>
            <p:cNvPr id="61446" name="Rectangle 6"/>
            <p:cNvSpPr>
              <a:spLocks noChangeArrowheads="1"/>
            </p:cNvSpPr>
            <p:nvPr/>
          </p:nvSpPr>
          <p:spPr bwMode="auto">
            <a:xfrm>
              <a:off x="2064" y="2276"/>
              <a:ext cx="1632" cy="85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An inductive teaching method in which the teacher presents an ill-structured, novel, and complex problem for students to investigate and solve collaboratively with teacher guidance and coaching.</a:t>
              </a:r>
            </a:p>
          </p:txBody>
        </p:sp>
        <p:sp>
          <p:nvSpPr>
            <p:cNvPr id="61447" name="Rectangle 7"/>
            <p:cNvSpPr>
              <a:spLocks noChangeArrowheads="1"/>
            </p:cNvSpPr>
            <p:nvPr/>
          </p:nvSpPr>
          <p:spPr bwMode="auto">
            <a:xfrm>
              <a:off x="432" y="2276"/>
              <a:ext cx="1632" cy="85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b="1"/>
                <a:t>Problem-Solving and Problem-Based Learning</a:t>
              </a:r>
            </a:p>
          </p:txBody>
        </p:sp>
        <p:sp>
          <p:nvSpPr>
            <p:cNvPr id="61448" name="Rectangle 8"/>
            <p:cNvSpPr>
              <a:spLocks noChangeArrowheads="1"/>
            </p:cNvSpPr>
            <p:nvPr/>
          </p:nvSpPr>
          <p:spPr bwMode="auto">
            <a:xfrm>
              <a:off x="3696" y="3130"/>
              <a:ext cx="1632" cy="662"/>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Enhanced motivation, content area knowledge, and methodological skills</a:t>
              </a:r>
            </a:p>
          </p:txBody>
        </p:sp>
        <p:sp>
          <p:nvSpPr>
            <p:cNvPr id="61449" name="Rectangle 9"/>
            <p:cNvSpPr>
              <a:spLocks noChangeArrowheads="1"/>
            </p:cNvSpPr>
            <p:nvPr/>
          </p:nvSpPr>
          <p:spPr bwMode="auto">
            <a:xfrm>
              <a:off x="2064" y="3130"/>
              <a:ext cx="1632" cy="662"/>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An instructional strategy in which the teacher encourages individuals or small groups of students to explore self-selected areas of study.</a:t>
              </a:r>
            </a:p>
          </p:txBody>
        </p:sp>
        <p:sp>
          <p:nvSpPr>
            <p:cNvPr id="61450" name="Rectangle 10"/>
            <p:cNvSpPr>
              <a:spLocks noChangeArrowheads="1"/>
            </p:cNvSpPr>
            <p:nvPr/>
          </p:nvSpPr>
          <p:spPr bwMode="auto">
            <a:xfrm>
              <a:off x="432" y="3130"/>
              <a:ext cx="1632" cy="662"/>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b="1"/>
                <a:t>Independent Study</a:t>
              </a:r>
            </a:p>
          </p:txBody>
        </p:sp>
        <p:sp>
          <p:nvSpPr>
            <p:cNvPr id="61451" name="Rectangle 11"/>
            <p:cNvSpPr>
              <a:spLocks noChangeArrowheads="1"/>
            </p:cNvSpPr>
            <p:nvPr/>
          </p:nvSpPr>
          <p:spPr bwMode="auto">
            <a:xfrm>
              <a:off x="3696" y="1412"/>
              <a:ext cx="1632" cy="86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Increased self-awareness; awareness of different points of view; enhanced curiosity; increased understanding of concepts and principles; enhanced ability to solve problems</a:t>
              </a:r>
            </a:p>
          </p:txBody>
        </p:sp>
        <p:sp>
          <p:nvSpPr>
            <p:cNvPr id="61452" name="Rectangle 12"/>
            <p:cNvSpPr>
              <a:spLocks noChangeArrowheads="1"/>
            </p:cNvSpPr>
            <p:nvPr/>
          </p:nvSpPr>
          <p:spPr bwMode="auto">
            <a:xfrm>
              <a:off x="2064" y="1412"/>
              <a:ext cx="1632" cy="86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sz="1400"/>
                <a:t>An inductive teaching strategy in which the teacher poses a task, problem, or intriguing situation, while students explore the situation across small changes in the data set, and generate insights about the problem and/or solutions.</a:t>
              </a:r>
            </a:p>
          </p:txBody>
        </p:sp>
        <p:sp>
          <p:nvSpPr>
            <p:cNvPr id="61453" name="Rectangle 13"/>
            <p:cNvSpPr>
              <a:spLocks noChangeArrowheads="1"/>
            </p:cNvSpPr>
            <p:nvPr/>
          </p:nvSpPr>
          <p:spPr bwMode="auto">
            <a:xfrm>
              <a:off x="432" y="1412"/>
              <a:ext cx="1632" cy="864"/>
            </a:xfrm>
            <a:prstGeom prst="rect">
              <a:avLst/>
            </a:prstGeom>
            <a:solidFill>
              <a:srgbClr val="FFFF99"/>
            </a:solidFill>
            <a:ln w="12700">
              <a:noFill/>
              <a:miter lim="800000"/>
              <a:headEnd/>
              <a:tailEnd/>
            </a:ln>
            <a:effectLst/>
          </p:spPr>
          <p:txBody>
            <a:bodyPr lIns="90488" tIns="44450" rIns="90488" bIns="44450"/>
            <a:lstStyle/>
            <a:p>
              <a:pPr>
                <a:spcBef>
                  <a:spcPct val="20000"/>
                </a:spcBef>
              </a:pPr>
              <a:r>
                <a:rPr lang="en-US" b="1"/>
                <a:t>Inquiry-Based Instruction</a:t>
              </a:r>
            </a:p>
          </p:txBody>
        </p:sp>
        <p:sp>
          <p:nvSpPr>
            <p:cNvPr id="61454" name="Rectangle 14"/>
            <p:cNvSpPr>
              <a:spLocks noChangeArrowheads="1"/>
            </p:cNvSpPr>
            <p:nvPr/>
          </p:nvSpPr>
          <p:spPr bwMode="auto">
            <a:xfrm>
              <a:off x="3696" y="1008"/>
              <a:ext cx="1632" cy="404"/>
            </a:xfrm>
            <a:prstGeom prst="rect">
              <a:avLst/>
            </a:prstGeom>
            <a:solidFill>
              <a:srgbClr val="FFFF99"/>
            </a:solidFill>
            <a:ln w="12700">
              <a:noFill/>
              <a:miter lim="800000"/>
              <a:headEnd/>
              <a:tailEnd/>
            </a:ln>
            <a:effectLst/>
          </p:spPr>
          <p:txBody>
            <a:bodyPr lIns="90488" tIns="44450" rIns="90488" bIns="44450"/>
            <a:lstStyle/>
            <a:p>
              <a:pPr algn="ctr">
                <a:spcBef>
                  <a:spcPct val="20000"/>
                </a:spcBef>
              </a:pPr>
              <a:r>
                <a:rPr lang="en-US" b="1"/>
                <a:t>Benefit</a:t>
              </a:r>
            </a:p>
          </p:txBody>
        </p:sp>
        <p:sp>
          <p:nvSpPr>
            <p:cNvPr id="61455" name="Rectangle 15"/>
            <p:cNvSpPr>
              <a:spLocks noChangeArrowheads="1"/>
            </p:cNvSpPr>
            <p:nvPr/>
          </p:nvSpPr>
          <p:spPr bwMode="auto">
            <a:xfrm>
              <a:off x="2064" y="1008"/>
              <a:ext cx="1632" cy="404"/>
            </a:xfrm>
            <a:prstGeom prst="rect">
              <a:avLst/>
            </a:prstGeom>
            <a:solidFill>
              <a:srgbClr val="FFFF99"/>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61456" name="Rectangle 16"/>
            <p:cNvSpPr>
              <a:spLocks noChangeArrowheads="1"/>
            </p:cNvSpPr>
            <p:nvPr/>
          </p:nvSpPr>
          <p:spPr bwMode="auto">
            <a:xfrm>
              <a:off x="432" y="1008"/>
              <a:ext cx="1632" cy="404"/>
            </a:xfrm>
            <a:prstGeom prst="rect">
              <a:avLst/>
            </a:prstGeom>
            <a:solidFill>
              <a:srgbClr val="FFFF99"/>
            </a:solidFill>
            <a:ln w="12700">
              <a:noFill/>
              <a:miter lim="800000"/>
              <a:headEnd/>
              <a:tailEnd/>
            </a:ln>
            <a:effectLst/>
          </p:spPr>
          <p:txBody>
            <a:bodyPr lIns="90488" tIns="44450" rIns="90488" bIns="44450"/>
            <a:lstStyle/>
            <a:p>
              <a:pPr algn="ctr">
                <a:spcBef>
                  <a:spcPct val="20000"/>
                </a:spcBef>
              </a:pPr>
              <a:r>
                <a:rPr lang="en-US" b="1"/>
                <a:t>Teaching Method</a:t>
              </a:r>
            </a:p>
          </p:txBody>
        </p:sp>
        <p:sp>
          <p:nvSpPr>
            <p:cNvPr id="61457" name="Line 17"/>
            <p:cNvSpPr>
              <a:spLocks noChangeShapeType="1"/>
            </p:cNvSpPr>
            <p:nvPr/>
          </p:nvSpPr>
          <p:spPr bwMode="auto">
            <a:xfrm>
              <a:off x="433" y="1008"/>
              <a:ext cx="4895" cy="0"/>
            </a:xfrm>
            <a:prstGeom prst="line">
              <a:avLst/>
            </a:prstGeom>
            <a:noFill/>
            <a:ln w="25400">
              <a:solidFill>
                <a:schemeClr val="tx1"/>
              </a:solidFill>
              <a:round/>
              <a:headEnd/>
              <a:tailEnd/>
            </a:ln>
            <a:effectLst/>
          </p:spPr>
          <p:txBody>
            <a:bodyPr/>
            <a:lstStyle/>
            <a:p>
              <a:endParaRPr lang="en-US"/>
            </a:p>
          </p:txBody>
        </p:sp>
        <p:sp>
          <p:nvSpPr>
            <p:cNvPr id="61458" name="Line 18"/>
            <p:cNvSpPr>
              <a:spLocks noChangeShapeType="1"/>
            </p:cNvSpPr>
            <p:nvPr/>
          </p:nvSpPr>
          <p:spPr bwMode="auto">
            <a:xfrm>
              <a:off x="433" y="1412"/>
              <a:ext cx="4895" cy="0"/>
            </a:xfrm>
            <a:prstGeom prst="line">
              <a:avLst/>
            </a:prstGeom>
            <a:noFill/>
            <a:ln w="12700">
              <a:solidFill>
                <a:schemeClr val="tx1"/>
              </a:solidFill>
              <a:round/>
              <a:headEnd/>
              <a:tailEnd/>
            </a:ln>
            <a:effectLst/>
          </p:spPr>
          <p:txBody>
            <a:bodyPr/>
            <a:lstStyle/>
            <a:p>
              <a:endParaRPr lang="en-US"/>
            </a:p>
          </p:txBody>
        </p:sp>
        <p:sp>
          <p:nvSpPr>
            <p:cNvPr id="61459" name="Line 19"/>
            <p:cNvSpPr>
              <a:spLocks noChangeShapeType="1"/>
            </p:cNvSpPr>
            <p:nvPr/>
          </p:nvSpPr>
          <p:spPr bwMode="auto">
            <a:xfrm>
              <a:off x="433" y="2276"/>
              <a:ext cx="4895" cy="0"/>
            </a:xfrm>
            <a:prstGeom prst="line">
              <a:avLst/>
            </a:prstGeom>
            <a:noFill/>
            <a:ln w="12700">
              <a:solidFill>
                <a:schemeClr val="tx1"/>
              </a:solidFill>
              <a:round/>
              <a:headEnd/>
              <a:tailEnd/>
            </a:ln>
            <a:effectLst/>
          </p:spPr>
          <p:txBody>
            <a:bodyPr/>
            <a:lstStyle/>
            <a:p>
              <a:endParaRPr lang="en-US"/>
            </a:p>
          </p:txBody>
        </p:sp>
        <p:sp>
          <p:nvSpPr>
            <p:cNvPr id="61460" name="Line 20"/>
            <p:cNvSpPr>
              <a:spLocks noChangeShapeType="1"/>
            </p:cNvSpPr>
            <p:nvPr/>
          </p:nvSpPr>
          <p:spPr bwMode="auto">
            <a:xfrm>
              <a:off x="433" y="3792"/>
              <a:ext cx="4895" cy="0"/>
            </a:xfrm>
            <a:prstGeom prst="line">
              <a:avLst/>
            </a:prstGeom>
            <a:noFill/>
            <a:ln w="25400">
              <a:solidFill>
                <a:schemeClr val="tx1"/>
              </a:solidFill>
              <a:round/>
              <a:headEnd/>
              <a:tailEnd/>
            </a:ln>
            <a:effectLst/>
          </p:spPr>
          <p:txBody>
            <a:bodyPr/>
            <a:lstStyle/>
            <a:p>
              <a:endParaRPr lang="en-US"/>
            </a:p>
          </p:txBody>
        </p:sp>
        <p:sp>
          <p:nvSpPr>
            <p:cNvPr id="61461" name="Line 21"/>
            <p:cNvSpPr>
              <a:spLocks noChangeShapeType="1"/>
            </p:cNvSpPr>
            <p:nvPr/>
          </p:nvSpPr>
          <p:spPr bwMode="auto">
            <a:xfrm>
              <a:off x="432" y="1009"/>
              <a:ext cx="0" cy="2783"/>
            </a:xfrm>
            <a:prstGeom prst="line">
              <a:avLst/>
            </a:prstGeom>
            <a:noFill/>
            <a:ln w="25400">
              <a:solidFill>
                <a:schemeClr val="tx1"/>
              </a:solidFill>
              <a:round/>
              <a:headEnd/>
              <a:tailEnd/>
            </a:ln>
            <a:effectLst/>
          </p:spPr>
          <p:txBody>
            <a:bodyPr/>
            <a:lstStyle/>
            <a:p>
              <a:endParaRPr lang="en-US"/>
            </a:p>
          </p:txBody>
        </p:sp>
        <p:sp>
          <p:nvSpPr>
            <p:cNvPr id="61462" name="Line 22"/>
            <p:cNvSpPr>
              <a:spLocks noChangeShapeType="1"/>
            </p:cNvSpPr>
            <p:nvPr/>
          </p:nvSpPr>
          <p:spPr bwMode="auto">
            <a:xfrm>
              <a:off x="2064" y="1009"/>
              <a:ext cx="0" cy="2783"/>
            </a:xfrm>
            <a:prstGeom prst="line">
              <a:avLst/>
            </a:prstGeom>
            <a:noFill/>
            <a:ln w="12700">
              <a:solidFill>
                <a:schemeClr val="tx1"/>
              </a:solidFill>
              <a:round/>
              <a:headEnd/>
              <a:tailEnd/>
            </a:ln>
            <a:effectLst/>
          </p:spPr>
          <p:txBody>
            <a:bodyPr/>
            <a:lstStyle/>
            <a:p>
              <a:endParaRPr lang="en-US"/>
            </a:p>
          </p:txBody>
        </p:sp>
        <p:sp>
          <p:nvSpPr>
            <p:cNvPr id="61463" name="Line 23"/>
            <p:cNvSpPr>
              <a:spLocks noChangeShapeType="1"/>
            </p:cNvSpPr>
            <p:nvPr/>
          </p:nvSpPr>
          <p:spPr bwMode="auto">
            <a:xfrm>
              <a:off x="3696" y="1009"/>
              <a:ext cx="0" cy="2783"/>
            </a:xfrm>
            <a:prstGeom prst="line">
              <a:avLst/>
            </a:prstGeom>
            <a:noFill/>
            <a:ln w="12700">
              <a:solidFill>
                <a:schemeClr val="tx1"/>
              </a:solidFill>
              <a:round/>
              <a:headEnd/>
              <a:tailEnd/>
            </a:ln>
            <a:effectLst/>
          </p:spPr>
          <p:txBody>
            <a:bodyPr/>
            <a:lstStyle/>
            <a:p>
              <a:endParaRPr lang="en-US"/>
            </a:p>
          </p:txBody>
        </p:sp>
        <p:sp>
          <p:nvSpPr>
            <p:cNvPr id="61464" name="Line 24"/>
            <p:cNvSpPr>
              <a:spLocks noChangeShapeType="1"/>
            </p:cNvSpPr>
            <p:nvPr/>
          </p:nvSpPr>
          <p:spPr bwMode="auto">
            <a:xfrm>
              <a:off x="5328" y="1009"/>
              <a:ext cx="0" cy="2783"/>
            </a:xfrm>
            <a:prstGeom prst="line">
              <a:avLst/>
            </a:prstGeom>
            <a:noFill/>
            <a:ln w="25400">
              <a:solidFill>
                <a:schemeClr val="tx1"/>
              </a:solidFill>
              <a:round/>
              <a:headEnd/>
              <a:tailEnd/>
            </a:ln>
            <a:effectLst/>
          </p:spPr>
          <p:txBody>
            <a:bodyPr/>
            <a:lstStyle/>
            <a:p>
              <a:endParaRPr lang="en-US"/>
            </a:p>
          </p:txBody>
        </p:sp>
        <p:sp>
          <p:nvSpPr>
            <p:cNvPr id="61465" name="Line 25"/>
            <p:cNvSpPr>
              <a:spLocks noChangeShapeType="1"/>
            </p:cNvSpPr>
            <p:nvPr/>
          </p:nvSpPr>
          <p:spPr bwMode="auto">
            <a:xfrm>
              <a:off x="433" y="3130"/>
              <a:ext cx="4895" cy="0"/>
            </a:xfrm>
            <a:prstGeom prst="line">
              <a:avLst/>
            </a:prstGeom>
            <a:noFill/>
            <a:ln w="127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8196" name="Rectangle 4"/>
          <p:cNvSpPr>
            <a:spLocks noGrp="1" noChangeArrowheads="1"/>
          </p:cNvSpPr>
          <p:nvPr>
            <p:ph type="title"/>
          </p:nvPr>
        </p:nvSpPr>
        <p:spPr>
          <a:xfrm>
            <a:off x="0" y="609600"/>
            <a:ext cx="3810000" cy="5791200"/>
          </a:xfrm>
          <a:noFill/>
          <a:ln/>
        </p:spPr>
        <p:txBody>
          <a:bodyPr/>
          <a:lstStyle/>
          <a:p>
            <a:r>
              <a:rPr lang="en-US" b="1">
                <a:solidFill>
                  <a:srgbClr val="CC00FF"/>
                </a:solidFill>
              </a:rPr>
              <a:t>The Elephant in the Room:</a:t>
            </a:r>
            <a:r>
              <a:rPr lang="en-US">
                <a:solidFill>
                  <a:srgbClr val="CC00FF"/>
                </a:solidFill>
              </a:rPr>
              <a:t> What does qualitatively differentiated curriculum really look like?</a:t>
            </a:r>
          </a:p>
        </p:txBody>
      </p:sp>
      <p:pic>
        <p:nvPicPr>
          <p:cNvPr id="8197" name="Picture 5"/>
          <p:cNvPicPr>
            <a:picLocks noChangeArrowheads="1"/>
          </p:cNvPicPr>
          <p:nvPr/>
        </p:nvPicPr>
        <p:blipFill>
          <a:blip r:embed="rId3" cstate="screen"/>
          <a:srcRect/>
          <a:stretch>
            <a:fillRect/>
          </a:stretch>
        </p:blipFill>
        <p:spPr bwMode="auto">
          <a:xfrm>
            <a:off x="4114800" y="0"/>
            <a:ext cx="4699000" cy="63246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6349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63492" name="Rectangle 4"/>
          <p:cNvSpPr>
            <a:spLocks noChangeArrowheads="1"/>
          </p:cNvSpPr>
          <p:nvPr/>
        </p:nvSpPr>
        <p:spPr bwMode="auto">
          <a:xfrm>
            <a:off x="685800" y="304800"/>
            <a:ext cx="7772400" cy="762000"/>
          </a:xfrm>
          <a:prstGeom prst="rect">
            <a:avLst/>
          </a:prstGeom>
          <a:noFill/>
          <a:ln w="12700">
            <a:noFill/>
            <a:miter lim="800000"/>
            <a:headEnd/>
            <a:tailEnd/>
          </a:ln>
          <a:effectLst/>
        </p:spPr>
        <p:txBody>
          <a:bodyPr lIns="90488" tIns="44450" rIns="90488" bIns="44450" anchor="ctr"/>
          <a:lstStyle/>
          <a:p>
            <a:pPr algn="ctr"/>
            <a:r>
              <a:rPr lang="en-US" sz="2800" b="1">
                <a:solidFill>
                  <a:schemeClr val="tx2"/>
                </a:solidFill>
              </a:rPr>
              <a:t>Key Components of Comprehensive Curriculum</a:t>
            </a:r>
          </a:p>
        </p:txBody>
      </p:sp>
      <p:grpSp>
        <p:nvGrpSpPr>
          <p:cNvPr id="63506" name="Group 18"/>
          <p:cNvGrpSpPr>
            <a:grpSpLocks/>
          </p:cNvGrpSpPr>
          <p:nvPr/>
        </p:nvGrpSpPr>
        <p:grpSpPr bwMode="auto">
          <a:xfrm>
            <a:off x="381000" y="1447800"/>
            <a:ext cx="8382000" cy="5181600"/>
            <a:chOff x="336" y="1056"/>
            <a:chExt cx="5088" cy="2348"/>
          </a:xfrm>
        </p:grpSpPr>
        <p:sp>
          <p:nvSpPr>
            <p:cNvPr id="63493" name="Rectangle 5"/>
            <p:cNvSpPr>
              <a:spLocks noChangeArrowheads="1"/>
            </p:cNvSpPr>
            <p:nvPr/>
          </p:nvSpPr>
          <p:spPr bwMode="auto">
            <a:xfrm>
              <a:off x="3696" y="1381"/>
              <a:ext cx="1728" cy="2023"/>
            </a:xfrm>
            <a:prstGeom prst="rect">
              <a:avLst/>
            </a:prstGeom>
            <a:solidFill>
              <a:srgbClr val="5DBACA"/>
            </a:solidFill>
            <a:ln w="12700">
              <a:noFill/>
              <a:miter lim="800000"/>
              <a:headEnd/>
              <a:tailEnd/>
            </a:ln>
            <a:effectLst/>
          </p:spPr>
          <p:txBody>
            <a:bodyPr lIns="90488" tIns="44450" rIns="90488" bIns="44450"/>
            <a:lstStyle/>
            <a:p>
              <a:pPr>
                <a:lnSpc>
                  <a:spcPct val="90000"/>
                </a:lnSpc>
                <a:spcBef>
                  <a:spcPct val="20000"/>
                </a:spcBef>
              </a:pPr>
              <a:r>
                <a:rPr lang="en-US"/>
                <a:t>Effective learning activities are aligned with the learning goals and efficiently foster cognitive engagement (i.e., analysis, critical, practical, and creative thinking) integrated with the learning goal.</a:t>
              </a:r>
            </a:p>
          </p:txBody>
        </p:sp>
        <p:sp>
          <p:nvSpPr>
            <p:cNvPr id="63494" name="Rectangle 6"/>
            <p:cNvSpPr>
              <a:spLocks noChangeArrowheads="1"/>
            </p:cNvSpPr>
            <p:nvPr/>
          </p:nvSpPr>
          <p:spPr bwMode="auto">
            <a:xfrm>
              <a:off x="1536" y="1381"/>
              <a:ext cx="2160" cy="2023"/>
            </a:xfrm>
            <a:prstGeom prst="rect">
              <a:avLst/>
            </a:prstGeom>
            <a:solidFill>
              <a:srgbClr val="60CA8E"/>
            </a:solidFill>
            <a:ln w="12700">
              <a:noFill/>
              <a:miter lim="800000"/>
              <a:headEnd/>
              <a:tailEnd/>
            </a:ln>
            <a:effectLst/>
          </p:spPr>
          <p:txBody>
            <a:bodyPr lIns="90488" tIns="44450" rIns="90488" bIns="44450"/>
            <a:lstStyle/>
            <a:p>
              <a:pPr>
                <a:spcBef>
                  <a:spcPct val="20000"/>
                </a:spcBef>
              </a:pPr>
              <a:r>
                <a:rPr lang="en-US"/>
                <a:t>A unit’s learning activities are those cognitive experiences that help students perceive, process, rehearse, store, and transfer knowledge, understanding, and skills.</a:t>
              </a:r>
            </a:p>
          </p:txBody>
        </p:sp>
        <p:sp>
          <p:nvSpPr>
            <p:cNvPr id="63495" name="Rectangle 7"/>
            <p:cNvSpPr>
              <a:spLocks noChangeArrowheads="1"/>
            </p:cNvSpPr>
            <p:nvPr/>
          </p:nvSpPr>
          <p:spPr bwMode="auto">
            <a:xfrm>
              <a:off x="336" y="1381"/>
              <a:ext cx="1200" cy="2023"/>
            </a:xfrm>
            <a:prstGeom prst="rect">
              <a:avLst/>
            </a:prstGeom>
            <a:solidFill>
              <a:srgbClr val="EF95E9"/>
            </a:solidFill>
            <a:ln w="12700">
              <a:noFill/>
              <a:miter lim="800000"/>
              <a:headEnd/>
              <a:tailEnd/>
            </a:ln>
            <a:effectLst/>
          </p:spPr>
          <p:txBody>
            <a:bodyPr lIns="90488" tIns="44450" rIns="90488" bIns="44450"/>
            <a:lstStyle/>
            <a:p>
              <a:pPr algn="ctr">
                <a:spcBef>
                  <a:spcPct val="20000"/>
                </a:spcBef>
              </a:pPr>
              <a:r>
                <a:rPr lang="en-US" b="1"/>
                <a:t>Learning Activities</a:t>
              </a:r>
            </a:p>
          </p:txBody>
        </p:sp>
        <p:sp>
          <p:nvSpPr>
            <p:cNvPr id="63496" name="Rectangle 8"/>
            <p:cNvSpPr>
              <a:spLocks noChangeArrowheads="1"/>
            </p:cNvSpPr>
            <p:nvPr/>
          </p:nvSpPr>
          <p:spPr bwMode="auto">
            <a:xfrm>
              <a:off x="3696" y="1056"/>
              <a:ext cx="1728" cy="325"/>
            </a:xfrm>
            <a:prstGeom prst="rect">
              <a:avLst/>
            </a:prstGeom>
            <a:solidFill>
              <a:srgbClr val="5DBACA"/>
            </a:solidFill>
            <a:ln w="12700">
              <a:noFill/>
              <a:miter lim="800000"/>
              <a:headEnd/>
              <a:tailEnd/>
            </a:ln>
            <a:effectLst/>
          </p:spPr>
          <p:txBody>
            <a:bodyPr lIns="90488" tIns="44450" rIns="90488" bIns="44450"/>
            <a:lstStyle/>
            <a:p>
              <a:pPr algn="ctr">
                <a:spcBef>
                  <a:spcPct val="20000"/>
                </a:spcBef>
              </a:pPr>
              <a:r>
                <a:rPr lang="en-US" b="1"/>
                <a:t>Exemplary Characteristics</a:t>
              </a:r>
            </a:p>
          </p:txBody>
        </p:sp>
        <p:sp>
          <p:nvSpPr>
            <p:cNvPr id="63497" name="Rectangle 9"/>
            <p:cNvSpPr>
              <a:spLocks noChangeArrowheads="1"/>
            </p:cNvSpPr>
            <p:nvPr/>
          </p:nvSpPr>
          <p:spPr bwMode="auto">
            <a:xfrm>
              <a:off x="1536" y="1056"/>
              <a:ext cx="2160" cy="325"/>
            </a:xfrm>
            <a:prstGeom prst="rect">
              <a:avLst/>
            </a:prstGeom>
            <a:solidFill>
              <a:srgbClr val="60CA8E"/>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63498" name="Rectangle 10"/>
            <p:cNvSpPr>
              <a:spLocks noChangeArrowheads="1"/>
            </p:cNvSpPr>
            <p:nvPr/>
          </p:nvSpPr>
          <p:spPr bwMode="auto">
            <a:xfrm>
              <a:off x="336" y="1056"/>
              <a:ext cx="1200" cy="325"/>
            </a:xfrm>
            <a:prstGeom prst="rect">
              <a:avLst/>
            </a:prstGeom>
            <a:solidFill>
              <a:srgbClr val="EF95E9"/>
            </a:solidFill>
            <a:ln w="12700">
              <a:noFill/>
              <a:miter lim="800000"/>
              <a:headEnd/>
              <a:tailEnd/>
            </a:ln>
            <a:effectLst/>
          </p:spPr>
          <p:txBody>
            <a:bodyPr lIns="90488" tIns="44450" rIns="90488" bIns="44450"/>
            <a:lstStyle/>
            <a:p>
              <a:pPr algn="ctr">
                <a:lnSpc>
                  <a:spcPct val="90000"/>
                </a:lnSpc>
                <a:spcBef>
                  <a:spcPct val="20000"/>
                </a:spcBef>
              </a:pPr>
              <a:r>
                <a:rPr lang="en-US" b="1"/>
                <a:t>Curricular Component</a:t>
              </a:r>
            </a:p>
          </p:txBody>
        </p:sp>
        <p:sp>
          <p:nvSpPr>
            <p:cNvPr id="63499" name="Line 11"/>
            <p:cNvSpPr>
              <a:spLocks noChangeShapeType="1"/>
            </p:cNvSpPr>
            <p:nvPr/>
          </p:nvSpPr>
          <p:spPr bwMode="auto">
            <a:xfrm>
              <a:off x="337" y="1056"/>
              <a:ext cx="5087" cy="0"/>
            </a:xfrm>
            <a:prstGeom prst="line">
              <a:avLst/>
            </a:prstGeom>
            <a:noFill/>
            <a:ln w="25400">
              <a:solidFill>
                <a:schemeClr val="tx1"/>
              </a:solidFill>
              <a:round/>
              <a:headEnd/>
              <a:tailEnd/>
            </a:ln>
            <a:effectLst/>
          </p:spPr>
          <p:txBody>
            <a:bodyPr/>
            <a:lstStyle/>
            <a:p>
              <a:endParaRPr lang="en-US"/>
            </a:p>
          </p:txBody>
        </p:sp>
        <p:sp>
          <p:nvSpPr>
            <p:cNvPr id="63500" name="Line 12"/>
            <p:cNvSpPr>
              <a:spLocks noChangeShapeType="1"/>
            </p:cNvSpPr>
            <p:nvPr/>
          </p:nvSpPr>
          <p:spPr bwMode="auto">
            <a:xfrm>
              <a:off x="337" y="1381"/>
              <a:ext cx="5087" cy="0"/>
            </a:xfrm>
            <a:prstGeom prst="line">
              <a:avLst/>
            </a:prstGeom>
            <a:noFill/>
            <a:ln w="12700">
              <a:solidFill>
                <a:schemeClr val="tx1"/>
              </a:solidFill>
              <a:round/>
              <a:headEnd/>
              <a:tailEnd/>
            </a:ln>
            <a:effectLst/>
          </p:spPr>
          <p:txBody>
            <a:bodyPr/>
            <a:lstStyle/>
            <a:p>
              <a:endParaRPr lang="en-US"/>
            </a:p>
          </p:txBody>
        </p:sp>
        <p:sp>
          <p:nvSpPr>
            <p:cNvPr id="63501" name="Line 13"/>
            <p:cNvSpPr>
              <a:spLocks noChangeShapeType="1"/>
            </p:cNvSpPr>
            <p:nvPr/>
          </p:nvSpPr>
          <p:spPr bwMode="auto">
            <a:xfrm>
              <a:off x="337" y="3404"/>
              <a:ext cx="5087" cy="0"/>
            </a:xfrm>
            <a:prstGeom prst="line">
              <a:avLst/>
            </a:prstGeom>
            <a:noFill/>
            <a:ln w="25400">
              <a:solidFill>
                <a:schemeClr val="tx1"/>
              </a:solidFill>
              <a:round/>
              <a:headEnd/>
              <a:tailEnd/>
            </a:ln>
            <a:effectLst/>
          </p:spPr>
          <p:txBody>
            <a:bodyPr/>
            <a:lstStyle/>
            <a:p>
              <a:endParaRPr lang="en-US"/>
            </a:p>
          </p:txBody>
        </p:sp>
        <p:sp>
          <p:nvSpPr>
            <p:cNvPr id="63502" name="Line 14"/>
            <p:cNvSpPr>
              <a:spLocks noChangeShapeType="1"/>
            </p:cNvSpPr>
            <p:nvPr/>
          </p:nvSpPr>
          <p:spPr bwMode="auto">
            <a:xfrm>
              <a:off x="336" y="1057"/>
              <a:ext cx="0" cy="2347"/>
            </a:xfrm>
            <a:prstGeom prst="line">
              <a:avLst/>
            </a:prstGeom>
            <a:noFill/>
            <a:ln w="25400">
              <a:solidFill>
                <a:schemeClr val="tx1"/>
              </a:solidFill>
              <a:round/>
              <a:headEnd/>
              <a:tailEnd/>
            </a:ln>
            <a:effectLst/>
          </p:spPr>
          <p:txBody>
            <a:bodyPr/>
            <a:lstStyle/>
            <a:p>
              <a:endParaRPr lang="en-US"/>
            </a:p>
          </p:txBody>
        </p:sp>
        <p:sp>
          <p:nvSpPr>
            <p:cNvPr id="63503" name="Line 15"/>
            <p:cNvSpPr>
              <a:spLocks noChangeShapeType="1"/>
            </p:cNvSpPr>
            <p:nvPr/>
          </p:nvSpPr>
          <p:spPr bwMode="auto">
            <a:xfrm>
              <a:off x="1536" y="1057"/>
              <a:ext cx="0" cy="2347"/>
            </a:xfrm>
            <a:prstGeom prst="line">
              <a:avLst/>
            </a:prstGeom>
            <a:noFill/>
            <a:ln w="12700">
              <a:solidFill>
                <a:schemeClr val="tx1"/>
              </a:solidFill>
              <a:round/>
              <a:headEnd/>
              <a:tailEnd/>
            </a:ln>
            <a:effectLst/>
          </p:spPr>
          <p:txBody>
            <a:bodyPr/>
            <a:lstStyle/>
            <a:p>
              <a:endParaRPr lang="en-US"/>
            </a:p>
          </p:txBody>
        </p:sp>
        <p:sp>
          <p:nvSpPr>
            <p:cNvPr id="63504" name="Line 16"/>
            <p:cNvSpPr>
              <a:spLocks noChangeShapeType="1"/>
            </p:cNvSpPr>
            <p:nvPr/>
          </p:nvSpPr>
          <p:spPr bwMode="auto">
            <a:xfrm>
              <a:off x="3696" y="1057"/>
              <a:ext cx="0" cy="2347"/>
            </a:xfrm>
            <a:prstGeom prst="line">
              <a:avLst/>
            </a:prstGeom>
            <a:noFill/>
            <a:ln w="12700">
              <a:solidFill>
                <a:schemeClr val="tx1"/>
              </a:solidFill>
              <a:round/>
              <a:headEnd/>
              <a:tailEnd/>
            </a:ln>
            <a:effectLst/>
          </p:spPr>
          <p:txBody>
            <a:bodyPr/>
            <a:lstStyle/>
            <a:p>
              <a:endParaRPr lang="en-US"/>
            </a:p>
          </p:txBody>
        </p:sp>
        <p:sp>
          <p:nvSpPr>
            <p:cNvPr id="63505" name="Line 17"/>
            <p:cNvSpPr>
              <a:spLocks noChangeShapeType="1"/>
            </p:cNvSpPr>
            <p:nvPr/>
          </p:nvSpPr>
          <p:spPr bwMode="auto">
            <a:xfrm>
              <a:off x="5424" y="1057"/>
              <a:ext cx="0" cy="2347"/>
            </a:xfrm>
            <a:prstGeom prst="line">
              <a:avLst/>
            </a:prstGeom>
            <a:noFill/>
            <a:ln w="254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6553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65540" name="Rectangle 4"/>
          <p:cNvSpPr>
            <a:spLocks noChangeArrowheads="1"/>
          </p:cNvSpPr>
          <p:nvPr/>
        </p:nvSpPr>
        <p:spPr bwMode="auto">
          <a:xfrm>
            <a:off x="685800" y="76200"/>
            <a:ext cx="7772400" cy="762000"/>
          </a:xfrm>
          <a:prstGeom prst="rect">
            <a:avLst/>
          </a:prstGeom>
          <a:noFill/>
          <a:ln w="12700">
            <a:noFill/>
            <a:miter lim="800000"/>
            <a:headEnd/>
            <a:tailEnd/>
          </a:ln>
          <a:effectLst/>
        </p:spPr>
        <p:txBody>
          <a:bodyPr lIns="90488" tIns="44450" rIns="90488" bIns="44450" anchor="ctr"/>
          <a:lstStyle/>
          <a:p>
            <a:pPr algn="ctr"/>
            <a:r>
              <a:rPr lang="en-US" sz="2800" b="1">
                <a:solidFill>
                  <a:schemeClr val="tx2"/>
                </a:solidFill>
              </a:rPr>
              <a:t>Key Components of Comprehensive Curriculum</a:t>
            </a:r>
          </a:p>
        </p:txBody>
      </p:sp>
      <p:grpSp>
        <p:nvGrpSpPr>
          <p:cNvPr id="65554" name="Group 18"/>
          <p:cNvGrpSpPr>
            <a:grpSpLocks/>
          </p:cNvGrpSpPr>
          <p:nvPr/>
        </p:nvGrpSpPr>
        <p:grpSpPr bwMode="auto">
          <a:xfrm>
            <a:off x="152400" y="990600"/>
            <a:ext cx="8610600" cy="5486400"/>
            <a:chOff x="336" y="1056"/>
            <a:chExt cx="5088" cy="2928"/>
          </a:xfrm>
        </p:grpSpPr>
        <p:sp>
          <p:nvSpPr>
            <p:cNvPr id="65541" name="Rectangle 5"/>
            <p:cNvSpPr>
              <a:spLocks noChangeArrowheads="1"/>
            </p:cNvSpPr>
            <p:nvPr/>
          </p:nvSpPr>
          <p:spPr bwMode="auto">
            <a:xfrm>
              <a:off x="3696" y="1569"/>
              <a:ext cx="1728" cy="2415"/>
            </a:xfrm>
            <a:prstGeom prst="rect">
              <a:avLst/>
            </a:prstGeom>
            <a:solidFill>
              <a:srgbClr val="5DBACA"/>
            </a:solidFill>
            <a:ln w="12700">
              <a:noFill/>
              <a:miter lim="800000"/>
              <a:headEnd/>
              <a:tailEnd/>
            </a:ln>
            <a:effectLst/>
          </p:spPr>
          <p:txBody>
            <a:bodyPr lIns="90488" tIns="44450" rIns="90488" bIns="44450"/>
            <a:lstStyle/>
            <a:p>
              <a:pPr>
                <a:lnSpc>
                  <a:spcPct val="80000"/>
                </a:lnSpc>
                <a:spcBef>
                  <a:spcPct val="20000"/>
                </a:spcBef>
              </a:pPr>
              <a:r>
                <a:rPr lang="en-US" sz="2000"/>
                <a:t>Well-designed grouping strategies are aligned with the learning goals.  Effective grouping strategies are varied and change frequently to accommodate students’ interests, questions, learning preferences, prior knowledge, or learning rate and zone of proximal development.  Group membership changes frequently based upon learning goals and assessment of student learning.</a:t>
              </a:r>
            </a:p>
          </p:txBody>
        </p:sp>
        <p:sp>
          <p:nvSpPr>
            <p:cNvPr id="65542" name="Rectangle 6"/>
            <p:cNvSpPr>
              <a:spLocks noChangeArrowheads="1"/>
            </p:cNvSpPr>
            <p:nvPr/>
          </p:nvSpPr>
          <p:spPr bwMode="auto">
            <a:xfrm>
              <a:off x="1536" y="1569"/>
              <a:ext cx="2160" cy="2415"/>
            </a:xfrm>
            <a:prstGeom prst="rect">
              <a:avLst/>
            </a:prstGeom>
            <a:solidFill>
              <a:srgbClr val="60CA8E"/>
            </a:solidFill>
            <a:ln w="12700">
              <a:noFill/>
              <a:miter lim="800000"/>
              <a:headEnd/>
              <a:tailEnd/>
            </a:ln>
            <a:effectLst/>
          </p:spPr>
          <p:txBody>
            <a:bodyPr lIns="90488" tIns="44450" rIns="90488" bIns="44450"/>
            <a:lstStyle/>
            <a:p>
              <a:pPr>
                <a:spcBef>
                  <a:spcPct val="20000"/>
                </a:spcBef>
              </a:pPr>
              <a:r>
                <a:rPr lang="en-US"/>
                <a:t>Assessments are varied tools and techniques teachers use to determine the extent to which students have mastery of learning goals.</a:t>
              </a:r>
            </a:p>
          </p:txBody>
        </p:sp>
        <p:sp>
          <p:nvSpPr>
            <p:cNvPr id="65543" name="Rectangle 7"/>
            <p:cNvSpPr>
              <a:spLocks noChangeArrowheads="1"/>
            </p:cNvSpPr>
            <p:nvPr/>
          </p:nvSpPr>
          <p:spPr bwMode="auto">
            <a:xfrm>
              <a:off x="336" y="1569"/>
              <a:ext cx="1200" cy="2415"/>
            </a:xfrm>
            <a:prstGeom prst="rect">
              <a:avLst/>
            </a:prstGeom>
            <a:solidFill>
              <a:srgbClr val="EF95E9"/>
            </a:solidFill>
            <a:ln w="12700">
              <a:noFill/>
              <a:miter lim="800000"/>
              <a:headEnd/>
              <a:tailEnd/>
            </a:ln>
            <a:effectLst/>
          </p:spPr>
          <p:txBody>
            <a:bodyPr lIns="90488" tIns="44450" rIns="90488" bIns="44450"/>
            <a:lstStyle/>
            <a:p>
              <a:pPr algn="ctr">
                <a:spcBef>
                  <a:spcPct val="20000"/>
                </a:spcBef>
              </a:pPr>
              <a:r>
                <a:rPr lang="en-US" b="1"/>
                <a:t>Grouping Strategies</a:t>
              </a:r>
            </a:p>
          </p:txBody>
        </p:sp>
        <p:sp>
          <p:nvSpPr>
            <p:cNvPr id="65544" name="Rectangle 8"/>
            <p:cNvSpPr>
              <a:spLocks noChangeArrowheads="1"/>
            </p:cNvSpPr>
            <p:nvPr/>
          </p:nvSpPr>
          <p:spPr bwMode="auto">
            <a:xfrm>
              <a:off x="3696" y="1056"/>
              <a:ext cx="1728" cy="513"/>
            </a:xfrm>
            <a:prstGeom prst="rect">
              <a:avLst/>
            </a:prstGeom>
            <a:solidFill>
              <a:srgbClr val="5DBACA"/>
            </a:solidFill>
            <a:ln w="12700">
              <a:noFill/>
              <a:miter lim="800000"/>
              <a:headEnd/>
              <a:tailEnd/>
            </a:ln>
            <a:effectLst/>
          </p:spPr>
          <p:txBody>
            <a:bodyPr lIns="90488" tIns="44450" rIns="90488" bIns="44450"/>
            <a:lstStyle/>
            <a:p>
              <a:pPr algn="ctr">
                <a:spcBef>
                  <a:spcPct val="20000"/>
                </a:spcBef>
              </a:pPr>
              <a:r>
                <a:rPr lang="en-US" b="1"/>
                <a:t>Exemplary Characteristics</a:t>
              </a:r>
            </a:p>
          </p:txBody>
        </p:sp>
        <p:sp>
          <p:nvSpPr>
            <p:cNvPr id="65545" name="Rectangle 9"/>
            <p:cNvSpPr>
              <a:spLocks noChangeArrowheads="1"/>
            </p:cNvSpPr>
            <p:nvPr/>
          </p:nvSpPr>
          <p:spPr bwMode="auto">
            <a:xfrm>
              <a:off x="1536" y="1056"/>
              <a:ext cx="2160" cy="513"/>
            </a:xfrm>
            <a:prstGeom prst="rect">
              <a:avLst/>
            </a:prstGeom>
            <a:solidFill>
              <a:srgbClr val="60CA8E"/>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65546" name="Rectangle 10"/>
            <p:cNvSpPr>
              <a:spLocks noChangeArrowheads="1"/>
            </p:cNvSpPr>
            <p:nvPr/>
          </p:nvSpPr>
          <p:spPr bwMode="auto">
            <a:xfrm>
              <a:off x="336" y="1056"/>
              <a:ext cx="1200" cy="513"/>
            </a:xfrm>
            <a:prstGeom prst="rect">
              <a:avLst/>
            </a:prstGeom>
            <a:solidFill>
              <a:srgbClr val="EF95E9"/>
            </a:solidFill>
            <a:ln w="12700">
              <a:noFill/>
              <a:miter lim="800000"/>
              <a:headEnd/>
              <a:tailEnd/>
            </a:ln>
            <a:effectLst/>
          </p:spPr>
          <p:txBody>
            <a:bodyPr lIns="90488" tIns="44450" rIns="90488" bIns="44450"/>
            <a:lstStyle/>
            <a:p>
              <a:pPr algn="ctr">
                <a:spcBef>
                  <a:spcPct val="20000"/>
                </a:spcBef>
              </a:pPr>
              <a:r>
                <a:rPr lang="en-US" b="1"/>
                <a:t>Curricular Component</a:t>
              </a:r>
            </a:p>
          </p:txBody>
        </p:sp>
        <p:sp>
          <p:nvSpPr>
            <p:cNvPr id="65547" name="Line 11"/>
            <p:cNvSpPr>
              <a:spLocks noChangeShapeType="1"/>
            </p:cNvSpPr>
            <p:nvPr/>
          </p:nvSpPr>
          <p:spPr bwMode="auto">
            <a:xfrm>
              <a:off x="337" y="1056"/>
              <a:ext cx="5087" cy="0"/>
            </a:xfrm>
            <a:prstGeom prst="line">
              <a:avLst/>
            </a:prstGeom>
            <a:noFill/>
            <a:ln w="25400">
              <a:solidFill>
                <a:schemeClr val="tx1"/>
              </a:solidFill>
              <a:round/>
              <a:headEnd/>
              <a:tailEnd/>
            </a:ln>
            <a:effectLst/>
          </p:spPr>
          <p:txBody>
            <a:bodyPr/>
            <a:lstStyle/>
            <a:p>
              <a:endParaRPr lang="en-US"/>
            </a:p>
          </p:txBody>
        </p:sp>
        <p:sp>
          <p:nvSpPr>
            <p:cNvPr id="65548" name="Line 12"/>
            <p:cNvSpPr>
              <a:spLocks noChangeShapeType="1"/>
            </p:cNvSpPr>
            <p:nvPr/>
          </p:nvSpPr>
          <p:spPr bwMode="auto">
            <a:xfrm>
              <a:off x="337" y="1569"/>
              <a:ext cx="5087" cy="0"/>
            </a:xfrm>
            <a:prstGeom prst="line">
              <a:avLst/>
            </a:prstGeom>
            <a:noFill/>
            <a:ln w="12700">
              <a:solidFill>
                <a:schemeClr val="tx1"/>
              </a:solidFill>
              <a:round/>
              <a:headEnd/>
              <a:tailEnd/>
            </a:ln>
            <a:effectLst/>
          </p:spPr>
          <p:txBody>
            <a:bodyPr/>
            <a:lstStyle/>
            <a:p>
              <a:endParaRPr lang="en-US"/>
            </a:p>
          </p:txBody>
        </p:sp>
        <p:sp>
          <p:nvSpPr>
            <p:cNvPr id="65549" name="Line 13"/>
            <p:cNvSpPr>
              <a:spLocks noChangeShapeType="1"/>
            </p:cNvSpPr>
            <p:nvPr/>
          </p:nvSpPr>
          <p:spPr bwMode="auto">
            <a:xfrm>
              <a:off x="337" y="3984"/>
              <a:ext cx="5087" cy="0"/>
            </a:xfrm>
            <a:prstGeom prst="line">
              <a:avLst/>
            </a:prstGeom>
            <a:noFill/>
            <a:ln w="25400">
              <a:solidFill>
                <a:schemeClr val="tx1"/>
              </a:solidFill>
              <a:round/>
              <a:headEnd/>
              <a:tailEnd/>
            </a:ln>
            <a:effectLst/>
          </p:spPr>
          <p:txBody>
            <a:bodyPr/>
            <a:lstStyle/>
            <a:p>
              <a:endParaRPr lang="en-US"/>
            </a:p>
          </p:txBody>
        </p:sp>
        <p:sp>
          <p:nvSpPr>
            <p:cNvPr id="65550" name="Line 14"/>
            <p:cNvSpPr>
              <a:spLocks noChangeShapeType="1"/>
            </p:cNvSpPr>
            <p:nvPr/>
          </p:nvSpPr>
          <p:spPr bwMode="auto">
            <a:xfrm>
              <a:off x="336" y="1057"/>
              <a:ext cx="0" cy="2927"/>
            </a:xfrm>
            <a:prstGeom prst="line">
              <a:avLst/>
            </a:prstGeom>
            <a:noFill/>
            <a:ln w="25400">
              <a:solidFill>
                <a:schemeClr val="tx1"/>
              </a:solidFill>
              <a:round/>
              <a:headEnd/>
              <a:tailEnd/>
            </a:ln>
            <a:effectLst/>
          </p:spPr>
          <p:txBody>
            <a:bodyPr/>
            <a:lstStyle/>
            <a:p>
              <a:endParaRPr lang="en-US"/>
            </a:p>
          </p:txBody>
        </p:sp>
        <p:sp>
          <p:nvSpPr>
            <p:cNvPr id="65551" name="Line 15"/>
            <p:cNvSpPr>
              <a:spLocks noChangeShapeType="1"/>
            </p:cNvSpPr>
            <p:nvPr/>
          </p:nvSpPr>
          <p:spPr bwMode="auto">
            <a:xfrm>
              <a:off x="1536" y="1057"/>
              <a:ext cx="0" cy="2927"/>
            </a:xfrm>
            <a:prstGeom prst="line">
              <a:avLst/>
            </a:prstGeom>
            <a:noFill/>
            <a:ln w="12700">
              <a:solidFill>
                <a:schemeClr val="tx1"/>
              </a:solidFill>
              <a:round/>
              <a:headEnd/>
              <a:tailEnd/>
            </a:ln>
            <a:effectLst/>
          </p:spPr>
          <p:txBody>
            <a:bodyPr/>
            <a:lstStyle/>
            <a:p>
              <a:endParaRPr lang="en-US"/>
            </a:p>
          </p:txBody>
        </p:sp>
        <p:sp>
          <p:nvSpPr>
            <p:cNvPr id="65552" name="Line 16"/>
            <p:cNvSpPr>
              <a:spLocks noChangeShapeType="1"/>
            </p:cNvSpPr>
            <p:nvPr/>
          </p:nvSpPr>
          <p:spPr bwMode="auto">
            <a:xfrm>
              <a:off x="3696" y="1057"/>
              <a:ext cx="0" cy="2927"/>
            </a:xfrm>
            <a:prstGeom prst="line">
              <a:avLst/>
            </a:prstGeom>
            <a:noFill/>
            <a:ln w="12700">
              <a:solidFill>
                <a:schemeClr val="tx1"/>
              </a:solidFill>
              <a:round/>
              <a:headEnd/>
              <a:tailEnd/>
            </a:ln>
            <a:effectLst/>
          </p:spPr>
          <p:txBody>
            <a:bodyPr/>
            <a:lstStyle/>
            <a:p>
              <a:endParaRPr lang="en-US"/>
            </a:p>
          </p:txBody>
        </p:sp>
        <p:sp>
          <p:nvSpPr>
            <p:cNvPr id="65553" name="Line 17"/>
            <p:cNvSpPr>
              <a:spLocks noChangeShapeType="1"/>
            </p:cNvSpPr>
            <p:nvPr/>
          </p:nvSpPr>
          <p:spPr bwMode="auto">
            <a:xfrm>
              <a:off x="5424" y="1057"/>
              <a:ext cx="0" cy="2927"/>
            </a:xfrm>
            <a:prstGeom prst="line">
              <a:avLst/>
            </a:prstGeom>
            <a:noFill/>
            <a:ln w="254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6758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67588" name="Rectangle 4"/>
          <p:cNvSpPr>
            <a:spLocks noChangeArrowheads="1"/>
          </p:cNvSpPr>
          <p:nvPr/>
        </p:nvSpPr>
        <p:spPr bwMode="auto">
          <a:xfrm>
            <a:off x="685800" y="304800"/>
            <a:ext cx="7772400" cy="762000"/>
          </a:xfrm>
          <a:prstGeom prst="rect">
            <a:avLst/>
          </a:prstGeom>
          <a:noFill/>
          <a:ln w="12700">
            <a:noFill/>
            <a:miter lim="800000"/>
            <a:headEnd/>
            <a:tailEnd/>
          </a:ln>
          <a:effectLst/>
        </p:spPr>
        <p:txBody>
          <a:bodyPr lIns="90488" tIns="44450" rIns="90488" bIns="44450" anchor="ctr"/>
          <a:lstStyle/>
          <a:p>
            <a:pPr algn="ctr"/>
            <a:r>
              <a:rPr lang="en-US" sz="2800" b="1">
                <a:solidFill>
                  <a:schemeClr val="tx2"/>
                </a:solidFill>
              </a:rPr>
              <a:t>Key Components of Comprehensive Curriculum</a:t>
            </a:r>
          </a:p>
        </p:txBody>
      </p:sp>
      <p:grpSp>
        <p:nvGrpSpPr>
          <p:cNvPr id="67602" name="Group 18"/>
          <p:cNvGrpSpPr>
            <a:grpSpLocks/>
          </p:cNvGrpSpPr>
          <p:nvPr/>
        </p:nvGrpSpPr>
        <p:grpSpPr bwMode="auto">
          <a:xfrm>
            <a:off x="228600" y="1219200"/>
            <a:ext cx="8610600" cy="5334000"/>
            <a:chOff x="240" y="912"/>
            <a:chExt cx="5088" cy="2688"/>
          </a:xfrm>
        </p:grpSpPr>
        <p:sp>
          <p:nvSpPr>
            <p:cNvPr id="67589" name="Rectangle 5"/>
            <p:cNvSpPr>
              <a:spLocks noChangeArrowheads="1"/>
            </p:cNvSpPr>
            <p:nvPr/>
          </p:nvSpPr>
          <p:spPr bwMode="auto">
            <a:xfrm>
              <a:off x="3600" y="1373"/>
              <a:ext cx="1728" cy="2227"/>
            </a:xfrm>
            <a:prstGeom prst="rect">
              <a:avLst/>
            </a:prstGeom>
            <a:solidFill>
              <a:srgbClr val="5DBACA"/>
            </a:solidFill>
            <a:ln w="12700">
              <a:noFill/>
              <a:miter lim="800000"/>
              <a:headEnd/>
              <a:tailEnd/>
            </a:ln>
            <a:effectLst/>
          </p:spPr>
          <p:txBody>
            <a:bodyPr lIns="90488" tIns="44450" rIns="90488" bIns="44450"/>
            <a:lstStyle/>
            <a:p>
              <a:pPr>
                <a:spcBef>
                  <a:spcPct val="20000"/>
                </a:spcBef>
              </a:pPr>
              <a:r>
                <a:rPr lang="en-US"/>
                <a:t>Powerful products are authentic, equitable, respectful, efficient, aligned to standards and diagnostic</a:t>
              </a:r>
              <a:r>
                <a:rPr lang="en-US" sz="1400"/>
                <a:t>.</a:t>
              </a:r>
            </a:p>
          </p:txBody>
        </p:sp>
        <p:sp>
          <p:nvSpPr>
            <p:cNvPr id="67590" name="Rectangle 6"/>
            <p:cNvSpPr>
              <a:spLocks noChangeArrowheads="1"/>
            </p:cNvSpPr>
            <p:nvPr/>
          </p:nvSpPr>
          <p:spPr bwMode="auto">
            <a:xfrm>
              <a:off x="1440" y="1373"/>
              <a:ext cx="2160" cy="2227"/>
            </a:xfrm>
            <a:prstGeom prst="rect">
              <a:avLst/>
            </a:prstGeom>
            <a:solidFill>
              <a:srgbClr val="60CA8E"/>
            </a:solidFill>
            <a:ln w="12700">
              <a:noFill/>
              <a:miter lim="800000"/>
              <a:headEnd/>
              <a:tailEnd/>
            </a:ln>
            <a:effectLst/>
          </p:spPr>
          <p:txBody>
            <a:bodyPr lIns="90488" tIns="44450" rIns="90488" bIns="44450"/>
            <a:lstStyle/>
            <a:p>
              <a:pPr>
                <a:lnSpc>
                  <a:spcPct val="80000"/>
                </a:lnSpc>
                <a:spcBef>
                  <a:spcPct val="20000"/>
                </a:spcBef>
              </a:pPr>
              <a:r>
                <a:rPr lang="en-US"/>
                <a:t>Products are performances or work samples created by students that provide evidence of student understanding and learning.  Products can represent daily or short-term student learning, or can provide longer-term culminating evidence of student knowledge, understanding, and skill.  High-quality products often double as assessment tools.</a:t>
              </a:r>
            </a:p>
          </p:txBody>
        </p:sp>
        <p:sp>
          <p:nvSpPr>
            <p:cNvPr id="67591" name="Rectangle 7"/>
            <p:cNvSpPr>
              <a:spLocks noChangeArrowheads="1"/>
            </p:cNvSpPr>
            <p:nvPr/>
          </p:nvSpPr>
          <p:spPr bwMode="auto">
            <a:xfrm>
              <a:off x="240" y="1373"/>
              <a:ext cx="1200" cy="2227"/>
            </a:xfrm>
            <a:prstGeom prst="rect">
              <a:avLst/>
            </a:prstGeom>
            <a:solidFill>
              <a:srgbClr val="EF95E9"/>
            </a:solidFill>
            <a:ln w="12700">
              <a:noFill/>
              <a:miter lim="800000"/>
              <a:headEnd/>
              <a:tailEnd/>
            </a:ln>
            <a:effectLst/>
          </p:spPr>
          <p:txBody>
            <a:bodyPr lIns="90488" tIns="44450" rIns="90488" bIns="44450"/>
            <a:lstStyle/>
            <a:p>
              <a:pPr algn="ctr">
                <a:spcBef>
                  <a:spcPct val="20000"/>
                </a:spcBef>
              </a:pPr>
              <a:r>
                <a:rPr lang="en-US" b="1"/>
                <a:t>Products</a:t>
              </a:r>
            </a:p>
          </p:txBody>
        </p:sp>
        <p:sp>
          <p:nvSpPr>
            <p:cNvPr id="67592" name="Rectangle 8"/>
            <p:cNvSpPr>
              <a:spLocks noChangeArrowheads="1"/>
            </p:cNvSpPr>
            <p:nvPr/>
          </p:nvSpPr>
          <p:spPr bwMode="auto">
            <a:xfrm>
              <a:off x="3600" y="912"/>
              <a:ext cx="1728" cy="461"/>
            </a:xfrm>
            <a:prstGeom prst="rect">
              <a:avLst/>
            </a:prstGeom>
            <a:solidFill>
              <a:srgbClr val="5DBACA"/>
            </a:solidFill>
            <a:ln w="12700">
              <a:noFill/>
              <a:miter lim="800000"/>
              <a:headEnd/>
              <a:tailEnd/>
            </a:ln>
            <a:effectLst/>
          </p:spPr>
          <p:txBody>
            <a:bodyPr lIns="90488" tIns="44450" rIns="90488" bIns="44450"/>
            <a:lstStyle/>
            <a:p>
              <a:pPr algn="ctr">
                <a:spcBef>
                  <a:spcPct val="20000"/>
                </a:spcBef>
              </a:pPr>
              <a:r>
                <a:rPr lang="en-US" b="1"/>
                <a:t>Exemplary Characteristics</a:t>
              </a:r>
            </a:p>
          </p:txBody>
        </p:sp>
        <p:sp>
          <p:nvSpPr>
            <p:cNvPr id="67593" name="Rectangle 9"/>
            <p:cNvSpPr>
              <a:spLocks noChangeArrowheads="1"/>
            </p:cNvSpPr>
            <p:nvPr/>
          </p:nvSpPr>
          <p:spPr bwMode="auto">
            <a:xfrm>
              <a:off x="1440" y="912"/>
              <a:ext cx="2160" cy="461"/>
            </a:xfrm>
            <a:prstGeom prst="rect">
              <a:avLst/>
            </a:prstGeom>
            <a:solidFill>
              <a:srgbClr val="60CA8E"/>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67594" name="Rectangle 10"/>
            <p:cNvSpPr>
              <a:spLocks noChangeArrowheads="1"/>
            </p:cNvSpPr>
            <p:nvPr/>
          </p:nvSpPr>
          <p:spPr bwMode="auto">
            <a:xfrm>
              <a:off x="240" y="912"/>
              <a:ext cx="1200" cy="461"/>
            </a:xfrm>
            <a:prstGeom prst="rect">
              <a:avLst/>
            </a:prstGeom>
            <a:solidFill>
              <a:srgbClr val="EF95E9"/>
            </a:solidFill>
            <a:ln w="12700">
              <a:noFill/>
              <a:miter lim="800000"/>
              <a:headEnd/>
              <a:tailEnd/>
            </a:ln>
            <a:effectLst/>
          </p:spPr>
          <p:txBody>
            <a:bodyPr lIns="90488" tIns="44450" rIns="90488" bIns="44450"/>
            <a:lstStyle/>
            <a:p>
              <a:pPr algn="ctr">
                <a:spcBef>
                  <a:spcPct val="20000"/>
                </a:spcBef>
              </a:pPr>
              <a:r>
                <a:rPr lang="en-US" b="1"/>
                <a:t>Curricular Component</a:t>
              </a:r>
            </a:p>
          </p:txBody>
        </p:sp>
        <p:sp>
          <p:nvSpPr>
            <p:cNvPr id="67595" name="Line 11"/>
            <p:cNvSpPr>
              <a:spLocks noChangeShapeType="1"/>
            </p:cNvSpPr>
            <p:nvPr/>
          </p:nvSpPr>
          <p:spPr bwMode="auto">
            <a:xfrm>
              <a:off x="241" y="912"/>
              <a:ext cx="5087" cy="0"/>
            </a:xfrm>
            <a:prstGeom prst="line">
              <a:avLst/>
            </a:prstGeom>
            <a:noFill/>
            <a:ln w="25400">
              <a:solidFill>
                <a:schemeClr val="tx1"/>
              </a:solidFill>
              <a:round/>
              <a:headEnd/>
              <a:tailEnd/>
            </a:ln>
            <a:effectLst/>
          </p:spPr>
          <p:txBody>
            <a:bodyPr/>
            <a:lstStyle/>
            <a:p>
              <a:endParaRPr lang="en-US"/>
            </a:p>
          </p:txBody>
        </p:sp>
        <p:sp>
          <p:nvSpPr>
            <p:cNvPr id="67596" name="Line 12"/>
            <p:cNvSpPr>
              <a:spLocks noChangeShapeType="1"/>
            </p:cNvSpPr>
            <p:nvPr/>
          </p:nvSpPr>
          <p:spPr bwMode="auto">
            <a:xfrm>
              <a:off x="241" y="1373"/>
              <a:ext cx="5087" cy="0"/>
            </a:xfrm>
            <a:prstGeom prst="line">
              <a:avLst/>
            </a:prstGeom>
            <a:noFill/>
            <a:ln w="12700">
              <a:solidFill>
                <a:schemeClr val="tx1"/>
              </a:solidFill>
              <a:round/>
              <a:headEnd/>
              <a:tailEnd/>
            </a:ln>
            <a:effectLst/>
          </p:spPr>
          <p:txBody>
            <a:bodyPr/>
            <a:lstStyle/>
            <a:p>
              <a:endParaRPr lang="en-US"/>
            </a:p>
          </p:txBody>
        </p:sp>
        <p:sp>
          <p:nvSpPr>
            <p:cNvPr id="67597" name="Line 13"/>
            <p:cNvSpPr>
              <a:spLocks noChangeShapeType="1"/>
            </p:cNvSpPr>
            <p:nvPr/>
          </p:nvSpPr>
          <p:spPr bwMode="auto">
            <a:xfrm>
              <a:off x="241" y="3600"/>
              <a:ext cx="5087" cy="0"/>
            </a:xfrm>
            <a:prstGeom prst="line">
              <a:avLst/>
            </a:prstGeom>
            <a:noFill/>
            <a:ln w="25400">
              <a:solidFill>
                <a:schemeClr val="tx1"/>
              </a:solidFill>
              <a:round/>
              <a:headEnd/>
              <a:tailEnd/>
            </a:ln>
            <a:effectLst/>
          </p:spPr>
          <p:txBody>
            <a:bodyPr/>
            <a:lstStyle/>
            <a:p>
              <a:endParaRPr lang="en-US"/>
            </a:p>
          </p:txBody>
        </p:sp>
        <p:sp>
          <p:nvSpPr>
            <p:cNvPr id="67598" name="Line 14"/>
            <p:cNvSpPr>
              <a:spLocks noChangeShapeType="1"/>
            </p:cNvSpPr>
            <p:nvPr/>
          </p:nvSpPr>
          <p:spPr bwMode="auto">
            <a:xfrm>
              <a:off x="240" y="913"/>
              <a:ext cx="0" cy="2687"/>
            </a:xfrm>
            <a:prstGeom prst="line">
              <a:avLst/>
            </a:prstGeom>
            <a:noFill/>
            <a:ln w="25400">
              <a:solidFill>
                <a:schemeClr val="tx1"/>
              </a:solidFill>
              <a:round/>
              <a:headEnd/>
              <a:tailEnd/>
            </a:ln>
            <a:effectLst/>
          </p:spPr>
          <p:txBody>
            <a:bodyPr/>
            <a:lstStyle/>
            <a:p>
              <a:endParaRPr lang="en-US"/>
            </a:p>
          </p:txBody>
        </p:sp>
        <p:sp>
          <p:nvSpPr>
            <p:cNvPr id="67599" name="Line 15"/>
            <p:cNvSpPr>
              <a:spLocks noChangeShapeType="1"/>
            </p:cNvSpPr>
            <p:nvPr/>
          </p:nvSpPr>
          <p:spPr bwMode="auto">
            <a:xfrm>
              <a:off x="1440" y="913"/>
              <a:ext cx="0" cy="2687"/>
            </a:xfrm>
            <a:prstGeom prst="line">
              <a:avLst/>
            </a:prstGeom>
            <a:noFill/>
            <a:ln w="12700">
              <a:solidFill>
                <a:schemeClr val="tx1"/>
              </a:solidFill>
              <a:round/>
              <a:headEnd/>
              <a:tailEnd/>
            </a:ln>
            <a:effectLst/>
          </p:spPr>
          <p:txBody>
            <a:bodyPr/>
            <a:lstStyle/>
            <a:p>
              <a:endParaRPr lang="en-US"/>
            </a:p>
          </p:txBody>
        </p:sp>
        <p:sp>
          <p:nvSpPr>
            <p:cNvPr id="67600" name="Line 16"/>
            <p:cNvSpPr>
              <a:spLocks noChangeShapeType="1"/>
            </p:cNvSpPr>
            <p:nvPr/>
          </p:nvSpPr>
          <p:spPr bwMode="auto">
            <a:xfrm>
              <a:off x="3600" y="913"/>
              <a:ext cx="0" cy="2687"/>
            </a:xfrm>
            <a:prstGeom prst="line">
              <a:avLst/>
            </a:prstGeom>
            <a:noFill/>
            <a:ln w="12700">
              <a:solidFill>
                <a:schemeClr val="tx1"/>
              </a:solidFill>
              <a:round/>
              <a:headEnd/>
              <a:tailEnd/>
            </a:ln>
            <a:effectLst/>
          </p:spPr>
          <p:txBody>
            <a:bodyPr/>
            <a:lstStyle/>
            <a:p>
              <a:endParaRPr lang="en-US"/>
            </a:p>
          </p:txBody>
        </p:sp>
        <p:sp>
          <p:nvSpPr>
            <p:cNvPr id="67601" name="Line 17"/>
            <p:cNvSpPr>
              <a:spLocks noChangeShapeType="1"/>
            </p:cNvSpPr>
            <p:nvPr/>
          </p:nvSpPr>
          <p:spPr bwMode="auto">
            <a:xfrm>
              <a:off x="5328" y="913"/>
              <a:ext cx="0" cy="2687"/>
            </a:xfrm>
            <a:prstGeom prst="line">
              <a:avLst/>
            </a:prstGeom>
            <a:noFill/>
            <a:ln w="254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6963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69636" name="Rectangle 4"/>
          <p:cNvSpPr>
            <a:spLocks noChangeArrowheads="1"/>
          </p:cNvSpPr>
          <p:nvPr/>
        </p:nvSpPr>
        <p:spPr bwMode="auto">
          <a:xfrm>
            <a:off x="685800" y="304800"/>
            <a:ext cx="7772400" cy="762000"/>
          </a:xfrm>
          <a:prstGeom prst="rect">
            <a:avLst/>
          </a:prstGeom>
          <a:noFill/>
          <a:ln w="12700">
            <a:noFill/>
            <a:miter lim="800000"/>
            <a:headEnd/>
            <a:tailEnd/>
          </a:ln>
          <a:effectLst/>
        </p:spPr>
        <p:txBody>
          <a:bodyPr lIns="90488" tIns="44450" rIns="90488" bIns="44450" anchor="ctr"/>
          <a:lstStyle/>
          <a:p>
            <a:pPr algn="ctr"/>
            <a:r>
              <a:rPr lang="en-US" sz="2800" b="1">
                <a:solidFill>
                  <a:schemeClr val="tx2"/>
                </a:solidFill>
              </a:rPr>
              <a:t>Key Components of Comprehensive Curriculum</a:t>
            </a:r>
          </a:p>
        </p:txBody>
      </p:sp>
      <p:grpSp>
        <p:nvGrpSpPr>
          <p:cNvPr id="69650" name="Group 18"/>
          <p:cNvGrpSpPr>
            <a:grpSpLocks/>
          </p:cNvGrpSpPr>
          <p:nvPr/>
        </p:nvGrpSpPr>
        <p:grpSpPr bwMode="auto">
          <a:xfrm>
            <a:off x="533400" y="1524000"/>
            <a:ext cx="8077200" cy="4800600"/>
            <a:chOff x="336" y="1056"/>
            <a:chExt cx="5088" cy="2351"/>
          </a:xfrm>
        </p:grpSpPr>
        <p:sp>
          <p:nvSpPr>
            <p:cNvPr id="69637" name="Rectangle 5"/>
            <p:cNvSpPr>
              <a:spLocks noChangeArrowheads="1"/>
            </p:cNvSpPr>
            <p:nvPr/>
          </p:nvSpPr>
          <p:spPr bwMode="auto">
            <a:xfrm>
              <a:off x="3696" y="1381"/>
              <a:ext cx="1728" cy="2026"/>
            </a:xfrm>
            <a:prstGeom prst="rect">
              <a:avLst/>
            </a:prstGeom>
            <a:solidFill>
              <a:srgbClr val="5DBACA"/>
            </a:solidFill>
            <a:ln w="12700">
              <a:noFill/>
              <a:miter lim="800000"/>
              <a:headEnd/>
              <a:tailEnd/>
            </a:ln>
            <a:effectLst/>
          </p:spPr>
          <p:txBody>
            <a:bodyPr lIns="90488" tIns="44450" rIns="90488" bIns="44450"/>
            <a:lstStyle/>
            <a:p>
              <a:pPr>
                <a:spcBef>
                  <a:spcPct val="20000"/>
                </a:spcBef>
              </a:pPr>
              <a:r>
                <a:rPr lang="en-US"/>
                <a:t>Exemplary resources are varied in format and link closely to the learning goals, students’ reading and comprehension levels, and learning preferences.</a:t>
              </a:r>
            </a:p>
          </p:txBody>
        </p:sp>
        <p:sp>
          <p:nvSpPr>
            <p:cNvPr id="69638" name="Rectangle 6"/>
            <p:cNvSpPr>
              <a:spLocks noChangeArrowheads="1"/>
            </p:cNvSpPr>
            <p:nvPr/>
          </p:nvSpPr>
          <p:spPr bwMode="auto">
            <a:xfrm>
              <a:off x="1536" y="1381"/>
              <a:ext cx="2160" cy="2026"/>
            </a:xfrm>
            <a:prstGeom prst="rect">
              <a:avLst/>
            </a:prstGeom>
            <a:solidFill>
              <a:srgbClr val="60CA8E"/>
            </a:solidFill>
            <a:ln w="12700">
              <a:noFill/>
              <a:miter lim="800000"/>
              <a:headEnd/>
              <a:tailEnd/>
            </a:ln>
            <a:effectLst/>
          </p:spPr>
          <p:txBody>
            <a:bodyPr lIns="90488" tIns="44450" rIns="90488" bIns="44450"/>
            <a:lstStyle/>
            <a:p>
              <a:pPr>
                <a:lnSpc>
                  <a:spcPct val="90000"/>
                </a:lnSpc>
                <a:spcBef>
                  <a:spcPct val="20000"/>
                </a:spcBef>
              </a:pPr>
              <a:r>
                <a:rPr lang="en-US"/>
                <a:t>Resources are materials that support learning during the teaching and learning activities.  These resources will be varied to accommodate student differences, learning preferences, and interests. Resources should include print and non print sources, and human resources.</a:t>
              </a:r>
            </a:p>
          </p:txBody>
        </p:sp>
        <p:sp>
          <p:nvSpPr>
            <p:cNvPr id="69639" name="Rectangle 7"/>
            <p:cNvSpPr>
              <a:spLocks noChangeArrowheads="1"/>
            </p:cNvSpPr>
            <p:nvPr/>
          </p:nvSpPr>
          <p:spPr bwMode="auto">
            <a:xfrm>
              <a:off x="336" y="1381"/>
              <a:ext cx="1200" cy="2026"/>
            </a:xfrm>
            <a:prstGeom prst="rect">
              <a:avLst/>
            </a:prstGeom>
            <a:solidFill>
              <a:srgbClr val="EF95E9"/>
            </a:solidFill>
            <a:ln w="12700">
              <a:noFill/>
              <a:miter lim="800000"/>
              <a:headEnd/>
              <a:tailEnd/>
            </a:ln>
            <a:effectLst/>
          </p:spPr>
          <p:txBody>
            <a:bodyPr lIns="90488" tIns="44450" rIns="90488" bIns="44450"/>
            <a:lstStyle/>
            <a:p>
              <a:pPr algn="ctr">
                <a:spcBef>
                  <a:spcPct val="20000"/>
                </a:spcBef>
              </a:pPr>
              <a:r>
                <a:rPr lang="en-US" b="1"/>
                <a:t>Resources</a:t>
              </a:r>
            </a:p>
          </p:txBody>
        </p:sp>
        <p:sp>
          <p:nvSpPr>
            <p:cNvPr id="69640" name="Rectangle 8"/>
            <p:cNvSpPr>
              <a:spLocks noChangeArrowheads="1"/>
            </p:cNvSpPr>
            <p:nvPr/>
          </p:nvSpPr>
          <p:spPr bwMode="auto">
            <a:xfrm>
              <a:off x="3696" y="1056"/>
              <a:ext cx="1728" cy="325"/>
            </a:xfrm>
            <a:prstGeom prst="rect">
              <a:avLst/>
            </a:prstGeom>
            <a:solidFill>
              <a:srgbClr val="5DBACA"/>
            </a:solidFill>
            <a:ln w="12700">
              <a:noFill/>
              <a:miter lim="800000"/>
              <a:headEnd/>
              <a:tailEnd/>
            </a:ln>
            <a:effectLst/>
          </p:spPr>
          <p:txBody>
            <a:bodyPr lIns="90488" tIns="44450" rIns="90488" bIns="44450"/>
            <a:lstStyle/>
            <a:p>
              <a:pPr algn="ctr">
                <a:lnSpc>
                  <a:spcPct val="90000"/>
                </a:lnSpc>
                <a:spcBef>
                  <a:spcPct val="20000"/>
                </a:spcBef>
              </a:pPr>
              <a:r>
                <a:rPr lang="en-US" b="1"/>
                <a:t>Exemplary Characteristics</a:t>
              </a:r>
            </a:p>
          </p:txBody>
        </p:sp>
        <p:sp>
          <p:nvSpPr>
            <p:cNvPr id="69641" name="Rectangle 9"/>
            <p:cNvSpPr>
              <a:spLocks noChangeArrowheads="1"/>
            </p:cNvSpPr>
            <p:nvPr/>
          </p:nvSpPr>
          <p:spPr bwMode="auto">
            <a:xfrm>
              <a:off x="1536" y="1056"/>
              <a:ext cx="2160" cy="325"/>
            </a:xfrm>
            <a:prstGeom prst="rect">
              <a:avLst/>
            </a:prstGeom>
            <a:solidFill>
              <a:srgbClr val="60CA8E"/>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69642" name="Rectangle 10"/>
            <p:cNvSpPr>
              <a:spLocks noChangeArrowheads="1"/>
            </p:cNvSpPr>
            <p:nvPr/>
          </p:nvSpPr>
          <p:spPr bwMode="auto">
            <a:xfrm>
              <a:off x="336" y="1056"/>
              <a:ext cx="1200" cy="325"/>
            </a:xfrm>
            <a:prstGeom prst="rect">
              <a:avLst/>
            </a:prstGeom>
            <a:solidFill>
              <a:srgbClr val="EF95E9"/>
            </a:solidFill>
            <a:ln w="12700">
              <a:noFill/>
              <a:miter lim="800000"/>
              <a:headEnd/>
              <a:tailEnd/>
            </a:ln>
            <a:effectLst/>
          </p:spPr>
          <p:txBody>
            <a:bodyPr lIns="90488" tIns="44450" rIns="90488" bIns="44450"/>
            <a:lstStyle/>
            <a:p>
              <a:pPr algn="ctr">
                <a:lnSpc>
                  <a:spcPct val="90000"/>
                </a:lnSpc>
                <a:spcBef>
                  <a:spcPct val="20000"/>
                </a:spcBef>
              </a:pPr>
              <a:r>
                <a:rPr lang="en-US" b="1"/>
                <a:t>Curricular Component</a:t>
              </a:r>
            </a:p>
          </p:txBody>
        </p:sp>
        <p:sp>
          <p:nvSpPr>
            <p:cNvPr id="69643" name="Line 11"/>
            <p:cNvSpPr>
              <a:spLocks noChangeShapeType="1"/>
            </p:cNvSpPr>
            <p:nvPr/>
          </p:nvSpPr>
          <p:spPr bwMode="auto">
            <a:xfrm>
              <a:off x="337" y="1056"/>
              <a:ext cx="5087" cy="0"/>
            </a:xfrm>
            <a:prstGeom prst="line">
              <a:avLst/>
            </a:prstGeom>
            <a:noFill/>
            <a:ln w="25400">
              <a:solidFill>
                <a:schemeClr val="tx1"/>
              </a:solidFill>
              <a:round/>
              <a:headEnd/>
              <a:tailEnd/>
            </a:ln>
            <a:effectLst/>
          </p:spPr>
          <p:txBody>
            <a:bodyPr/>
            <a:lstStyle/>
            <a:p>
              <a:endParaRPr lang="en-US"/>
            </a:p>
          </p:txBody>
        </p:sp>
        <p:sp>
          <p:nvSpPr>
            <p:cNvPr id="69644" name="Line 12"/>
            <p:cNvSpPr>
              <a:spLocks noChangeShapeType="1"/>
            </p:cNvSpPr>
            <p:nvPr/>
          </p:nvSpPr>
          <p:spPr bwMode="auto">
            <a:xfrm>
              <a:off x="337" y="1381"/>
              <a:ext cx="5087" cy="0"/>
            </a:xfrm>
            <a:prstGeom prst="line">
              <a:avLst/>
            </a:prstGeom>
            <a:noFill/>
            <a:ln w="12700">
              <a:solidFill>
                <a:schemeClr val="tx1"/>
              </a:solidFill>
              <a:round/>
              <a:headEnd/>
              <a:tailEnd/>
            </a:ln>
            <a:effectLst/>
          </p:spPr>
          <p:txBody>
            <a:bodyPr/>
            <a:lstStyle/>
            <a:p>
              <a:endParaRPr lang="en-US"/>
            </a:p>
          </p:txBody>
        </p:sp>
        <p:sp>
          <p:nvSpPr>
            <p:cNvPr id="69645" name="Line 13"/>
            <p:cNvSpPr>
              <a:spLocks noChangeShapeType="1"/>
            </p:cNvSpPr>
            <p:nvPr/>
          </p:nvSpPr>
          <p:spPr bwMode="auto">
            <a:xfrm>
              <a:off x="337" y="3407"/>
              <a:ext cx="5087" cy="0"/>
            </a:xfrm>
            <a:prstGeom prst="line">
              <a:avLst/>
            </a:prstGeom>
            <a:noFill/>
            <a:ln w="25400">
              <a:solidFill>
                <a:schemeClr val="tx1"/>
              </a:solidFill>
              <a:round/>
              <a:headEnd/>
              <a:tailEnd/>
            </a:ln>
            <a:effectLst/>
          </p:spPr>
          <p:txBody>
            <a:bodyPr/>
            <a:lstStyle/>
            <a:p>
              <a:endParaRPr lang="en-US"/>
            </a:p>
          </p:txBody>
        </p:sp>
        <p:sp>
          <p:nvSpPr>
            <p:cNvPr id="69646" name="Line 14"/>
            <p:cNvSpPr>
              <a:spLocks noChangeShapeType="1"/>
            </p:cNvSpPr>
            <p:nvPr/>
          </p:nvSpPr>
          <p:spPr bwMode="auto">
            <a:xfrm>
              <a:off x="336" y="1057"/>
              <a:ext cx="0" cy="2350"/>
            </a:xfrm>
            <a:prstGeom prst="line">
              <a:avLst/>
            </a:prstGeom>
            <a:noFill/>
            <a:ln w="25400">
              <a:solidFill>
                <a:schemeClr val="tx1"/>
              </a:solidFill>
              <a:round/>
              <a:headEnd/>
              <a:tailEnd/>
            </a:ln>
            <a:effectLst/>
          </p:spPr>
          <p:txBody>
            <a:bodyPr/>
            <a:lstStyle/>
            <a:p>
              <a:endParaRPr lang="en-US"/>
            </a:p>
          </p:txBody>
        </p:sp>
        <p:sp>
          <p:nvSpPr>
            <p:cNvPr id="69647" name="Line 15"/>
            <p:cNvSpPr>
              <a:spLocks noChangeShapeType="1"/>
            </p:cNvSpPr>
            <p:nvPr/>
          </p:nvSpPr>
          <p:spPr bwMode="auto">
            <a:xfrm>
              <a:off x="1536" y="1057"/>
              <a:ext cx="0" cy="2350"/>
            </a:xfrm>
            <a:prstGeom prst="line">
              <a:avLst/>
            </a:prstGeom>
            <a:noFill/>
            <a:ln w="12700">
              <a:solidFill>
                <a:schemeClr val="tx1"/>
              </a:solidFill>
              <a:round/>
              <a:headEnd/>
              <a:tailEnd/>
            </a:ln>
            <a:effectLst/>
          </p:spPr>
          <p:txBody>
            <a:bodyPr/>
            <a:lstStyle/>
            <a:p>
              <a:endParaRPr lang="en-US"/>
            </a:p>
          </p:txBody>
        </p:sp>
        <p:sp>
          <p:nvSpPr>
            <p:cNvPr id="69648" name="Line 16"/>
            <p:cNvSpPr>
              <a:spLocks noChangeShapeType="1"/>
            </p:cNvSpPr>
            <p:nvPr/>
          </p:nvSpPr>
          <p:spPr bwMode="auto">
            <a:xfrm>
              <a:off x="3696" y="1057"/>
              <a:ext cx="0" cy="2350"/>
            </a:xfrm>
            <a:prstGeom prst="line">
              <a:avLst/>
            </a:prstGeom>
            <a:noFill/>
            <a:ln w="12700">
              <a:solidFill>
                <a:schemeClr val="tx1"/>
              </a:solidFill>
              <a:round/>
              <a:headEnd/>
              <a:tailEnd/>
            </a:ln>
            <a:effectLst/>
          </p:spPr>
          <p:txBody>
            <a:bodyPr/>
            <a:lstStyle/>
            <a:p>
              <a:endParaRPr lang="en-US"/>
            </a:p>
          </p:txBody>
        </p:sp>
        <p:sp>
          <p:nvSpPr>
            <p:cNvPr id="69649" name="Line 17"/>
            <p:cNvSpPr>
              <a:spLocks noChangeShapeType="1"/>
            </p:cNvSpPr>
            <p:nvPr/>
          </p:nvSpPr>
          <p:spPr bwMode="auto">
            <a:xfrm>
              <a:off x="5424" y="1057"/>
              <a:ext cx="0" cy="2350"/>
            </a:xfrm>
            <a:prstGeom prst="line">
              <a:avLst/>
            </a:prstGeom>
            <a:noFill/>
            <a:ln w="254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7168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71684" name="Rectangle 4"/>
          <p:cNvSpPr>
            <a:spLocks noChangeArrowheads="1"/>
          </p:cNvSpPr>
          <p:nvPr/>
        </p:nvSpPr>
        <p:spPr bwMode="auto">
          <a:xfrm>
            <a:off x="685800" y="304800"/>
            <a:ext cx="7772400" cy="762000"/>
          </a:xfrm>
          <a:prstGeom prst="rect">
            <a:avLst/>
          </a:prstGeom>
          <a:noFill/>
          <a:ln w="12700">
            <a:noFill/>
            <a:miter lim="800000"/>
            <a:headEnd/>
            <a:tailEnd/>
          </a:ln>
          <a:effectLst/>
        </p:spPr>
        <p:txBody>
          <a:bodyPr lIns="90488" tIns="44450" rIns="90488" bIns="44450" anchor="ctr"/>
          <a:lstStyle/>
          <a:p>
            <a:pPr algn="ctr"/>
            <a:r>
              <a:rPr lang="en-US" sz="2800" b="1">
                <a:solidFill>
                  <a:schemeClr val="tx2"/>
                </a:solidFill>
              </a:rPr>
              <a:t>Key Components of Comprehensive Curriculum</a:t>
            </a:r>
          </a:p>
        </p:txBody>
      </p:sp>
      <p:grpSp>
        <p:nvGrpSpPr>
          <p:cNvPr id="71698" name="Group 18"/>
          <p:cNvGrpSpPr>
            <a:grpSpLocks/>
          </p:cNvGrpSpPr>
          <p:nvPr/>
        </p:nvGrpSpPr>
        <p:grpSpPr bwMode="auto">
          <a:xfrm>
            <a:off x="457200" y="1295400"/>
            <a:ext cx="8153400" cy="4953000"/>
            <a:chOff x="336" y="1056"/>
            <a:chExt cx="5088" cy="2359"/>
          </a:xfrm>
        </p:grpSpPr>
        <p:sp>
          <p:nvSpPr>
            <p:cNvPr id="71685" name="Rectangle 5"/>
            <p:cNvSpPr>
              <a:spLocks noChangeArrowheads="1"/>
            </p:cNvSpPr>
            <p:nvPr/>
          </p:nvSpPr>
          <p:spPr bwMode="auto">
            <a:xfrm>
              <a:off x="3696" y="1392"/>
              <a:ext cx="1728" cy="2023"/>
            </a:xfrm>
            <a:prstGeom prst="rect">
              <a:avLst/>
            </a:prstGeom>
            <a:solidFill>
              <a:srgbClr val="5DBACA"/>
            </a:solidFill>
            <a:ln w="12700">
              <a:noFill/>
              <a:miter lim="800000"/>
              <a:headEnd/>
              <a:tailEnd/>
            </a:ln>
            <a:effectLst/>
          </p:spPr>
          <p:txBody>
            <a:bodyPr lIns="90488" tIns="44450" rIns="90488" bIns="44450"/>
            <a:lstStyle/>
            <a:p>
              <a:pPr>
                <a:spcBef>
                  <a:spcPct val="20000"/>
                </a:spcBef>
              </a:pPr>
              <a:r>
                <a:rPr lang="en-US"/>
                <a:t>Powerful extension activities provide for student choice.  They relate in some way to the content/standards, are open-ended, authentic, and generate excitement for and investment in learning.</a:t>
              </a:r>
            </a:p>
          </p:txBody>
        </p:sp>
        <p:sp>
          <p:nvSpPr>
            <p:cNvPr id="71686" name="Rectangle 6"/>
            <p:cNvSpPr>
              <a:spLocks noChangeArrowheads="1"/>
            </p:cNvSpPr>
            <p:nvPr/>
          </p:nvSpPr>
          <p:spPr bwMode="auto">
            <a:xfrm>
              <a:off x="1536" y="1392"/>
              <a:ext cx="2160" cy="2023"/>
            </a:xfrm>
            <a:prstGeom prst="rect">
              <a:avLst/>
            </a:prstGeom>
            <a:solidFill>
              <a:srgbClr val="60CA8E"/>
            </a:solidFill>
            <a:ln w="12700">
              <a:noFill/>
              <a:miter lim="800000"/>
              <a:headEnd/>
              <a:tailEnd/>
            </a:ln>
            <a:effectLst/>
          </p:spPr>
          <p:txBody>
            <a:bodyPr lIns="90488" tIns="44450" rIns="90488" bIns="44450"/>
            <a:lstStyle/>
            <a:p>
              <a:pPr>
                <a:spcBef>
                  <a:spcPct val="20000"/>
                </a:spcBef>
              </a:pPr>
              <a:r>
                <a:rPr lang="en-US"/>
                <a:t>Extension activities are preplanned or serendipitous experiences that emerge from learning goals and students’ interests.</a:t>
              </a:r>
            </a:p>
          </p:txBody>
        </p:sp>
        <p:sp>
          <p:nvSpPr>
            <p:cNvPr id="71687" name="Rectangle 7"/>
            <p:cNvSpPr>
              <a:spLocks noChangeArrowheads="1"/>
            </p:cNvSpPr>
            <p:nvPr/>
          </p:nvSpPr>
          <p:spPr bwMode="auto">
            <a:xfrm>
              <a:off x="336" y="1392"/>
              <a:ext cx="1200" cy="2023"/>
            </a:xfrm>
            <a:prstGeom prst="rect">
              <a:avLst/>
            </a:prstGeom>
            <a:solidFill>
              <a:srgbClr val="EF95E9"/>
            </a:solidFill>
            <a:ln w="12700">
              <a:noFill/>
              <a:miter lim="800000"/>
              <a:headEnd/>
              <a:tailEnd/>
            </a:ln>
            <a:effectLst/>
          </p:spPr>
          <p:txBody>
            <a:bodyPr lIns="90488" tIns="44450" rIns="90488" bIns="44450"/>
            <a:lstStyle/>
            <a:p>
              <a:pPr algn="ctr">
                <a:spcBef>
                  <a:spcPct val="20000"/>
                </a:spcBef>
              </a:pPr>
              <a:r>
                <a:rPr lang="en-US" b="1"/>
                <a:t>Extension Activities</a:t>
              </a:r>
            </a:p>
          </p:txBody>
        </p:sp>
        <p:sp>
          <p:nvSpPr>
            <p:cNvPr id="71688" name="Rectangle 8"/>
            <p:cNvSpPr>
              <a:spLocks noChangeArrowheads="1"/>
            </p:cNvSpPr>
            <p:nvPr/>
          </p:nvSpPr>
          <p:spPr bwMode="auto">
            <a:xfrm>
              <a:off x="3696" y="1056"/>
              <a:ext cx="1728" cy="336"/>
            </a:xfrm>
            <a:prstGeom prst="rect">
              <a:avLst/>
            </a:prstGeom>
            <a:solidFill>
              <a:srgbClr val="5DBACA"/>
            </a:solidFill>
            <a:ln w="12700">
              <a:noFill/>
              <a:miter lim="800000"/>
              <a:headEnd/>
              <a:tailEnd/>
            </a:ln>
            <a:effectLst/>
          </p:spPr>
          <p:txBody>
            <a:bodyPr lIns="90488" tIns="44450" rIns="90488" bIns="44450"/>
            <a:lstStyle/>
            <a:p>
              <a:pPr algn="ctr">
                <a:lnSpc>
                  <a:spcPct val="90000"/>
                </a:lnSpc>
                <a:spcBef>
                  <a:spcPct val="20000"/>
                </a:spcBef>
              </a:pPr>
              <a:r>
                <a:rPr lang="en-US" b="1"/>
                <a:t>Exemplary Characteristics</a:t>
              </a:r>
            </a:p>
          </p:txBody>
        </p:sp>
        <p:sp>
          <p:nvSpPr>
            <p:cNvPr id="71689" name="Rectangle 9"/>
            <p:cNvSpPr>
              <a:spLocks noChangeArrowheads="1"/>
            </p:cNvSpPr>
            <p:nvPr/>
          </p:nvSpPr>
          <p:spPr bwMode="auto">
            <a:xfrm>
              <a:off x="1536" y="1056"/>
              <a:ext cx="2160" cy="336"/>
            </a:xfrm>
            <a:prstGeom prst="rect">
              <a:avLst/>
            </a:prstGeom>
            <a:solidFill>
              <a:srgbClr val="60CA8E"/>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71690" name="Rectangle 10"/>
            <p:cNvSpPr>
              <a:spLocks noChangeArrowheads="1"/>
            </p:cNvSpPr>
            <p:nvPr/>
          </p:nvSpPr>
          <p:spPr bwMode="auto">
            <a:xfrm>
              <a:off x="336" y="1056"/>
              <a:ext cx="1200" cy="336"/>
            </a:xfrm>
            <a:prstGeom prst="rect">
              <a:avLst/>
            </a:prstGeom>
            <a:solidFill>
              <a:srgbClr val="EF95E9"/>
            </a:solidFill>
            <a:ln w="12700">
              <a:noFill/>
              <a:miter lim="800000"/>
              <a:headEnd/>
              <a:tailEnd/>
            </a:ln>
            <a:effectLst/>
          </p:spPr>
          <p:txBody>
            <a:bodyPr lIns="90488" tIns="44450" rIns="90488" bIns="44450"/>
            <a:lstStyle/>
            <a:p>
              <a:pPr algn="ctr">
                <a:spcBef>
                  <a:spcPct val="20000"/>
                </a:spcBef>
              </a:pPr>
              <a:r>
                <a:rPr lang="en-US" b="1"/>
                <a:t>Curricular Component</a:t>
              </a:r>
            </a:p>
          </p:txBody>
        </p:sp>
        <p:sp>
          <p:nvSpPr>
            <p:cNvPr id="71691" name="Line 11"/>
            <p:cNvSpPr>
              <a:spLocks noChangeShapeType="1"/>
            </p:cNvSpPr>
            <p:nvPr/>
          </p:nvSpPr>
          <p:spPr bwMode="auto">
            <a:xfrm>
              <a:off x="337" y="1056"/>
              <a:ext cx="5087" cy="0"/>
            </a:xfrm>
            <a:prstGeom prst="line">
              <a:avLst/>
            </a:prstGeom>
            <a:noFill/>
            <a:ln w="25400">
              <a:solidFill>
                <a:schemeClr val="tx1"/>
              </a:solidFill>
              <a:round/>
              <a:headEnd/>
              <a:tailEnd/>
            </a:ln>
            <a:effectLst/>
          </p:spPr>
          <p:txBody>
            <a:bodyPr/>
            <a:lstStyle/>
            <a:p>
              <a:endParaRPr lang="en-US"/>
            </a:p>
          </p:txBody>
        </p:sp>
        <p:sp>
          <p:nvSpPr>
            <p:cNvPr id="71692" name="Line 12"/>
            <p:cNvSpPr>
              <a:spLocks noChangeShapeType="1"/>
            </p:cNvSpPr>
            <p:nvPr/>
          </p:nvSpPr>
          <p:spPr bwMode="auto">
            <a:xfrm>
              <a:off x="337" y="1392"/>
              <a:ext cx="5087" cy="0"/>
            </a:xfrm>
            <a:prstGeom prst="line">
              <a:avLst/>
            </a:prstGeom>
            <a:noFill/>
            <a:ln w="12700">
              <a:solidFill>
                <a:schemeClr val="tx1"/>
              </a:solidFill>
              <a:round/>
              <a:headEnd/>
              <a:tailEnd/>
            </a:ln>
            <a:effectLst/>
          </p:spPr>
          <p:txBody>
            <a:bodyPr/>
            <a:lstStyle/>
            <a:p>
              <a:endParaRPr lang="en-US"/>
            </a:p>
          </p:txBody>
        </p:sp>
        <p:sp>
          <p:nvSpPr>
            <p:cNvPr id="71693" name="Line 13"/>
            <p:cNvSpPr>
              <a:spLocks noChangeShapeType="1"/>
            </p:cNvSpPr>
            <p:nvPr/>
          </p:nvSpPr>
          <p:spPr bwMode="auto">
            <a:xfrm>
              <a:off x="337" y="3415"/>
              <a:ext cx="5087" cy="0"/>
            </a:xfrm>
            <a:prstGeom prst="line">
              <a:avLst/>
            </a:prstGeom>
            <a:noFill/>
            <a:ln w="25400">
              <a:solidFill>
                <a:schemeClr val="tx1"/>
              </a:solidFill>
              <a:round/>
              <a:headEnd/>
              <a:tailEnd/>
            </a:ln>
            <a:effectLst/>
          </p:spPr>
          <p:txBody>
            <a:bodyPr/>
            <a:lstStyle/>
            <a:p>
              <a:endParaRPr lang="en-US"/>
            </a:p>
          </p:txBody>
        </p:sp>
        <p:sp>
          <p:nvSpPr>
            <p:cNvPr id="71694" name="Line 14"/>
            <p:cNvSpPr>
              <a:spLocks noChangeShapeType="1"/>
            </p:cNvSpPr>
            <p:nvPr/>
          </p:nvSpPr>
          <p:spPr bwMode="auto">
            <a:xfrm>
              <a:off x="336" y="1057"/>
              <a:ext cx="0" cy="2358"/>
            </a:xfrm>
            <a:prstGeom prst="line">
              <a:avLst/>
            </a:prstGeom>
            <a:noFill/>
            <a:ln w="25400">
              <a:solidFill>
                <a:schemeClr val="tx1"/>
              </a:solidFill>
              <a:round/>
              <a:headEnd/>
              <a:tailEnd/>
            </a:ln>
            <a:effectLst/>
          </p:spPr>
          <p:txBody>
            <a:bodyPr/>
            <a:lstStyle/>
            <a:p>
              <a:endParaRPr lang="en-US"/>
            </a:p>
          </p:txBody>
        </p:sp>
        <p:sp>
          <p:nvSpPr>
            <p:cNvPr id="71695" name="Line 15"/>
            <p:cNvSpPr>
              <a:spLocks noChangeShapeType="1"/>
            </p:cNvSpPr>
            <p:nvPr/>
          </p:nvSpPr>
          <p:spPr bwMode="auto">
            <a:xfrm>
              <a:off x="1536" y="1057"/>
              <a:ext cx="0" cy="2358"/>
            </a:xfrm>
            <a:prstGeom prst="line">
              <a:avLst/>
            </a:prstGeom>
            <a:noFill/>
            <a:ln w="12700">
              <a:solidFill>
                <a:schemeClr val="tx1"/>
              </a:solidFill>
              <a:round/>
              <a:headEnd/>
              <a:tailEnd/>
            </a:ln>
            <a:effectLst/>
          </p:spPr>
          <p:txBody>
            <a:bodyPr/>
            <a:lstStyle/>
            <a:p>
              <a:endParaRPr lang="en-US"/>
            </a:p>
          </p:txBody>
        </p:sp>
        <p:sp>
          <p:nvSpPr>
            <p:cNvPr id="71696" name="Line 16"/>
            <p:cNvSpPr>
              <a:spLocks noChangeShapeType="1"/>
            </p:cNvSpPr>
            <p:nvPr/>
          </p:nvSpPr>
          <p:spPr bwMode="auto">
            <a:xfrm>
              <a:off x="3696" y="1057"/>
              <a:ext cx="0" cy="2358"/>
            </a:xfrm>
            <a:prstGeom prst="line">
              <a:avLst/>
            </a:prstGeom>
            <a:noFill/>
            <a:ln w="12700">
              <a:solidFill>
                <a:schemeClr val="tx1"/>
              </a:solidFill>
              <a:round/>
              <a:headEnd/>
              <a:tailEnd/>
            </a:ln>
            <a:effectLst/>
          </p:spPr>
          <p:txBody>
            <a:bodyPr/>
            <a:lstStyle/>
            <a:p>
              <a:endParaRPr lang="en-US"/>
            </a:p>
          </p:txBody>
        </p:sp>
        <p:sp>
          <p:nvSpPr>
            <p:cNvPr id="71697" name="Line 17"/>
            <p:cNvSpPr>
              <a:spLocks noChangeShapeType="1"/>
            </p:cNvSpPr>
            <p:nvPr/>
          </p:nvSpPr>
          <p:spPr bwMode="auto">
            <a:xfrm>
              <a:off x="5424" y="1057"/>
              <a:ext cx="0" cy="2358"/>
            </a:xfrm>
            <a:prstGeom prst="line">
              <a:avLst/>
            </a:prstGeom>
            <a:noFill/>
            <a:ln w="254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7373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73732" name="Rectangle 4"/>
          <p:cNvSpPr>
            <a:spLocks noChangeArrowheads="1"/>
          </p:cNvSpPr>
          <p:nvPr/>
        </p:nvSpPr>
        <p:spPr bwMode="auto">
          <a:xfrm>
            <a:off x="685800" y="304800"/>
            <a:ext cx="7772400" cy="762000"/>
          </a:xfrm>
          <a:prstGeom prst="rect">
            <a:avLst/>
          </a:prstGeom>
          <a:noFill/>
          <a:ln w="12700">
            <a:noFill/>
            <a:miter lim="800000"/>
            <a:headEnd/>
            <a:tailEnd/>
          </a:ln>
          <a:effectLst/>
        </p:spPr>
        <p:txBody>
          <a:bodyPr lIns="90488" tIns="44450" rIns="90488" bIns="44450" anchor="ctr"/>
          <a:lstStyle/>
          <a:p>
            <a:pPr algn="ctr"/>
            <a:r>
              <a:rPr lang="en-US" sz="2800" b="1">
                <a:solidFill>
                  <a:schemeClr val="tx2"/>
                </a:solidFill>
              </a:rPr>
              <a:t>Key Components of Comprehensive Curriculum</a:t>
            </a:r>
          </a:p>
        </p:txBody>
      </p:sp>
      <p:grpSp>
        <p:nvGrpSpPr>
          <p:cNvPr id="73746" name="Group 18"/>
          <p:cNvGrpSpPr>
            <a:grpSpLocks/>
          </p:cNvGrpSpPr>
          <p:nvPr/>
        </p:nvGrpSpPr>
        <p:grpSpPr bwMode="auto">
          <a:xfrm>
            <a:off x="228600" y="1219200"/>
            <a:ext cx="8382000" cy="5181600"/>
            <a:chOff x="336" y="1056"/>
            <a:chExt cx="5088" cy="2627"/>
          </a:xfrm>
        </p:grpSpPr>
        <p:sp>
          <p:nvSpPr>
            <p:cNvPr id="73733" name="Rectangle 5"/>
            <p:cNvSpPr>
              <a:spLocks noChangeArrowheads="1"/>
            </p:cNvSpPr>
            <p:nvPr/>
          </p:nvSpPr>
          <p:spPr bwMode="auto">
            <a:xfrm>
              <a:off x="3696" y="1440"/>
              <a:ext cx="1728" cy="2243"/>
            </a:xfrm>
            <a:prstGeom prst="rect">
              <a:avLst/>
            </a:prstGeom>
            <a:solidFill>
              <a:srgbClr val="5DBACA"/>
            </a:solidFill>
            <a:ln w="12700">
              <a:noFill/>
              <a:miter lim="800000"/>
              <a:headEnd/>
              <a:tailEnd/>
            </a:ln>
            <a:effectLst/>
          </p:spPr>
          <p:txBody>
            <a:bodyPr lIns="90488" tIns="44450" rIns="90488" bIns="44450"/>
            <a:lstStyle/>
            <a:p>
              <a:pPr>
                <a:spcBef>
                  <a:spcPct val="20000"/>
                </a:spcBef>
              </a:pPr>
              <a:r>
                <a:rPr lang="en-US"/>
                <a:t>Well-designed modification strategies are closely aligned with the learning goals and students’ interests, questions, preferred learning modes, product preferences, prior knowledge and/or learning rate.</a:t>
              </a:r>
            </a:p>
          </p:txBody>
        </p:sp>
        <p:sp>
          <p:nvSpPr>
            <p:cNvPr id="73734" name="Rectangle 6"/>
            <p:cNvSpPr>
              <a:spLocks noChangeArrowheads="1"/>
            </p:cNvSpPr>
            <p:nvPr/>
          </p:nvSpPr>
          <p:spPr bwMode="auto">
            <a:xfrm>
              <a:off x="1536" y="1440"/>
              <a:ext cx="2160" cy="2243"/>
            </a:xfrm>
            <a:prstGeom prst="rect">
              <a:avLst/>
            </a:prstGeom>
            <a:solidFill>
              <a:srgbClr val="60CA8E"/>
            </a:solidFill>
            <a:ln w="12700">
              <a:noFill/>
              <a:miter lim="800000"/>
              <a:headEnd/>
              <a:tailEnd/>
            </a:ln>
            <a:effectLst/>
          </p:spPr>
          <p:txBody>
            <a:bodyPr lIns="90488" tIns="44450" rIns="90488" bIns="44450"/>
            <a:lstStyle/>
            <a:p>
              <a:pPr>
                <a:spcBef>
                  <a:spcPct val="20000"/>
                </a:spcBef>
              </a:pPr>
              <a:r>
                <a:rPr lang="en-US"/>
                <a:t>Teachers can enhance learning by optimizing the match between the curriculum and students’ unique learning needs.  One kind of modification represented in the Parallel Curriculum Model is referred to as “Ascending Levels of Intellectual Demand.”</a:t>
              </a:r>
            </a:p>
          </p:txBody>
        </p:sp>
        <p:sp>
          <p:nvSpPr>
            <p:cNvPr id="73735" name="Rectangle 7"/>
            <p:cNvSpPr>
              <a:spLocks noChangeArrowheads="1"/>
            </p:cNvSpPr>
            <p:nvPr/>
          </p:nvSpPr>
          <p:spPr bwMode="auto">
            <a:xfrm>
              <a:off x="336" y="1440"/>
              <a:ext cx="1200" cy="2243"/>
            </a:xfrm>
            <a:prstGeom prst="rect">
              <a:avLst/>
            </a:prstGeom>
            <a:solidFill>
              <a:srgbClr val="EF95E9"/>
            </a:solidFill>
            <a:ln w="12700">
              <a:noFill/>
              <a:miter lim="800000"/>
              <a:headEnd/>
              <a:tailEnd/>
            </a:ln>
            <a:effectLst/>
          </p:spPr>
          <p:txBody>
            <a:bodyPr lIns="90488" tIns="44450" rIns="90488" bIns="44450"/>
            <a:lstStyle/>
            <a:p>
              <a:pPr algn="ctr">
                <a:spcBef>
                  <a:spcPct val="20000"/>
                </a:spcBef>
              </a:pPr>
              <a:r>
                <a:rPr lang="en-US" b="1"/>
                <a:t>Modifications for Learner Need (Ascending the Level of Intellectual Demand)</a:t>
              </a:r>
            </a:p>
          </p:txBody>
        </p:sp>
        <p:sp>
          <p:nvSpPr>
            <p:cNvPr id="73736" name="Rectangle 8"/>
            <p:cNvSpPr>
              <a:spLocks noChangeArrowheads="1"/>
            </p:cNvSpPr>
            <p:nvPr/>
          </p:nvSpPr>
          <p:spPr bwMode="auto">
            <a:xfrm>
              <a:off x="3696" y="1056"/>
              <a:ext cx="1728" cy="384"/>
            </a:xfrm>
            <a:prstGeom prst="rect">
              <a:avLst/>
            </a:prstGeom>
            <a:solidFill>
              <a:srgbClr val="5DBACA"/>
            </a:solidFill>
            <a:ln w="12700">
              <a:noFill/>
              <a:miter lim="800000"/>
              <a:headEnd/>
              <a:tailEnd/>
            </a:ln>
            <a:effectLst/>
          </p:spPr>
          <p:txBody>
            <a:bodyPr lIns="90488" tIns="44450" rIns="90488" bIns="44450"/>
            <a:lstStyle/>
            <a:p>
              <a:pPr algn="ctr">
                <a:spcBef>
                  <a:spcPct val="20000"/>
                </a:spcBef>
              </a:pPr>
              <a:r>
                <a:rPr lang="en-US" b="1"/>
                <a:t>Exemplary Characteristics</a:t>
              </a:r>
            </a:p>
          </p:txBody>
        </p:sp>
        <p:sp>
          <p:nvSpPr>
            <p:cNvPr id="73737" name="Rectangle 9"/>
            <p:cNvSpPr>
              <a:spLocks noChangeArrowheads="1"/>
            </p:cNvSpPr>
            <p:nvPr/>
          </p:nvSpPr>
          <p:spPr bwMode="auto">
            <a:xfrm>
              <a:off x="1536" y="1056"/>
              <a:ext cx="2160" cy="384"/>
            </a:xfrm>
            <a:prstGeom prst="rect">
              <a:avLst/>
            </a:prstGeom>
            <a:solidFill>
              <a:srgbClr val="60CA8E"/>
            </a:solidFill>
            <a:ln w="12700">
              <a:noFill/>
              <a:miter lim="800000"/>
              <a:headEnd/>
              <a:tailEnd/>
            </a:ln>
            <a:effectLst/>
          </p:spPr>
          <p:txBody>
            <a:bodyPr lIns="90488" tIns="44450" rIns="90488" bIns="44450"/>
            <a:lstStyle/>
            <a:p>
              <a:pPr algn="ctr">
                <a:spcBef>
                  <a:spcPct val="20000"/>
                </a:spcBef>
              </a:pPr>
              <a:r>
                <a:rPr lang="en-US" b="1"/>
                <a:t>Definition</a:t>
              </a:r>
            </a:p>
          </p:txBody>
        </p:sp>
        <p:sp>
          <p:nvSpPr>
            <p:cNvPr id="73738" name="Rectangle 10"/>
            <p:cNvSpPr>
              <a:spLocks noChangeArrowheads="1"/>
            </p:cNvSpPr>
            <p:nvPr/>
          </p:nvSpPr>
          <p:spPr bwMode="auto">
            <a:xfrm>
              <a:off x="336" y="1056"/>
              <a:ext cx="1200" cy="384"/>
            </a:xfrm>
            <a:prstGeom prst="rect">
              <a:avLst/>
            </a:prstGeom>
            <a:solidFill>
              <a:srgbClr val="EF95E9"/>
            </a:solidFill>
            <a:ln w="12700">
              <a:noFill/>
              <a:miter lim="800000"/>
              <a:headEnd/>
              <a:tailEnd/>
            </a:ln>
            <a:effectLst/>
          </p:spPr>
          <p:txBody>
            <a:bodyPr lIns="90488" tIns="44450" rIns="90488" bIns="44450"/>
            <a:lstStyle/>
            <a:p>
              <a:pPr algn="ctr">
                <a:lnSpc>
                  <a:spcPct val="90000"/>
                </a:lnSpc>
                <a:spcBef>
                  <a:spcPct val="20000"/>
                </a:spcBef>
              </a:pPr>
              <a:r>
                <a:rPr lang="en-US" b="1"/>
                <a:t>Curricular Component</a:t>
              </a:r>
            </a:p>
          </p:txBody>
        </p:sp>
        <p:sp>
          <p:nvSpPr>
            <p:cNvPr id="73739" name="Line 11"/>
            <p:cNvSpPr>
              <a:spLocks noChangeShapeType="1"/>
            </p:cNvSpPr>
            <p:nvPr/>
          </p:nvSpPr>
          <p:spPr bwMode="auto">
            <a:xfrm>
              <a:off x="337" y="1056"/>
              <a:ext cx="5087" cy="0"/>
            </a:xfrm>
            <a:prstGeom prst="line">
              <a:avLst/>
            </a:prstGeom>
            <a:noFill/>
            <a:ln w="25400">
              <a:solidFill>
                <a:schemeClr val="tx1"/>
              </a:solidFill>
              <a:round/>
              <a:headEnd/>
              <a:tailEnd/>
            </a:ln>
            <a:effectLst/>
          </p:spPr>
          <p:txBody>
            <a:bodyPr/>
            <a:lstStyle/>
            <a:p>
              <a:endParaRPr lang="en-US"/>
            </a:p>
          </p:txBody>
        </p:sp>
        <p:sp>
          <p:nvSpPr>
            <p:cNvPr id="73740" name="Line 12"/>
            <p:cNvSpPr>
              <a:spLocks noChangeShapeType="1"/>
            </p:cNvSpPr>
            <p:nvPr/>
          </p:nvSpPr>
          <p:spPr bwMode="auto">
            <a:xfrm>
              <a:off x="337" y="1440"/>
              <a:ext cx="5087" cy="0"/>
            </a:xfrm>
            <a:prstGeom prst="line">
              <a:avLst/>
            </a:prstGeom>
            <a:noFill/>
            <a:ln w="12700">
              <a:solidFill>
                <a:schemeClr val="tx1"/>
              </a:solidFill>
              <a:round/>
              <a:headEnd/>
              <a:tailEnd/>
            </a:ln>
            <a:effectLst/>
          </p:spPr>
          <p:txBody>
            <a:bodyPr/>
            <a:lstStyle/>
            <a:p>
              <a:endParaRPr lang="en-US"/>
            </a:p>
          </p:txBody>
        </p:sp>
        <p:sp>
          <p:nvSpPr>
            <p:cNvPr id="73741" name="Line 13"/>
            <p:cNvSpPr>
              <a:spLocks noChangeShapeType="1"/>
            </p:cNvSpPr>
            <p:nvPr/>
          </p:nvSpPr>
          <p:spPr bwMode="auto">
            <a:xfrm>
              <a:off x="337" y="3683"/>
              <a:ext cx="5087" cy="0"/>
            </a:xfrm>
            <a:prstGeom prst="line">
              <a:avLst/>
            </a:prstGeom>
            <a:noFill/>
            <a:ln w="25400">
              <a:solidFill>
                <a:schemeClr val="tx1"/>
              </a:solidFill>
              <a:round/>
              <a:headEnd/>
              <a:tailEnd/>
            </a:ln>
            <a:effectLst/>
          </p:spPr>
          <p:txBody>
            <a:bodyPr/>
            <a:lstStyle/>
            <a:p>
              <a:endParaRPr lang="en-US"/>
            </a:p>
          </p:txBody>
        </p:sp>
        <p:sp>
          <p:nvSpPr>
            <p:cNvPr id="73742" name="Line 14"/>
            <p:cNvSpPr>
              <a:spLocks noChangeShapeType="1"/>
            </p:cNvSpPr>
            <p:nvPr/>
          </p:nvSpPr>
          <p:spPr bwMode="auto">
            <a:xfrm>
              <a:off x="336" y="1057"/>
              <a:ext cx="0" cy="2626"/>
            </a:xfrm>
            <a:prstGeom prst="line">
              <a:avLst/>
            </a:prstGeom>
            <a:noFill/>
            <a:ln w="25400">
              <a:solidFill>
                <a:schemeClr val="tx1"/>
              </a:solidFill>
              <a:round/>
              <a:headEnd/>
              <a:tailEnd/>
            </a:ln>
            <a:effectLst/>
          </p:spPr>
          <p:txBody>
            <a:bodyPr/>
            <a:lstStyle/>
            <a:p>
              <a:endParaRPr lang="en-US"/>
            </a:p>
          </p:txBody>
        </p:sp>
        <p:sp>
          <p:nvSpPr>
            <p:cNvPr id="73743" name="Line 15"/>
            <p:cNvSpPr>
              <a:spLocks noChangeShapeType="1"/>
            </p:cNvSpPr>
            <p:nvPr/>
          </p:nvSpPr>
          <p:spPr bwMode="auto">
            <a:xfrm>
              <a:off x="1536" y="1057"/>
              <a:ext cx="0" cy="2626"/>
            </a:xfrm>
            <a:prstGeom prst="line">
              <a:avLst/>
            </a:prstGeom>
            <a:noFill/>
            <a:ln w="12700">
              <a:solidFill>
                <a:schemeClr val="tx1"/>
              </a:solidFill>
              <a:round/>
              <a:headEnd/>
              <a:tailEnd/>
            </a:ln>
            <a:effectLst/>
          </p:spPr>
          <p:txBody>
            <a:bodyPr/>
            <a:lstStyle/>
            <a:p>
              <a:endParaRPr lang="en-US"/>
            </a:p>
          </p:txBody>
        </p:sp>
        <p:sp>
          <p:nvSpPr>
            <p:cNvPr id="73744" name="Line 16"/>
            <p:cNvSpPr>
              <a:spLocks noChangeShapeType="1"/>
            </p:cNvSpPr>
            <p:nvPr/>
          </p:nvSpPr>
          <p:spPr bwMode="auto">
            <a:xfrm>
              <a:off x="3696" y="1057"/>
              <a:ext cx="0" cy="2626"/>
            </a:xfrm>
            <a:prstGeom prst="line">
              <a:avLst/>
            </a:prstGeom>
            <a:noFill/>
            <a:ln w="12700">
              <a:solidFill>
                <a:schemeClr val="tx1"/>
              </a:solidFill>
              <a:round/>
              <a:headEnd/>
              <a:tailEnd/>
            </a:ln>
            <a:effectLst/>
          </p:spPr>
          <p:txBody>
            <a:bodyPr/>
            <a:lstStyle/>
            <a:p>
              <a:endParaRPr lang="en-US"/>
            </a:p>
          </p:txBody>
        </p:sp>
        <p:sp>
          <p:nvSpPr>
            <p:cNvPr id="73745" name="Line 17"/>
            <p:cNvSpPr>
              <a:spLocks noChangeShapeType="1"/>
            </p:cNvSpPr>
            <p:nvPr/>
          </p:nvSpPr>
          <p:spPr bwMode="auto">
            <a:xfrm>
              <a:off x="5424" y="1057"/>
              <a:ext cx="0" cy="2626"/>
            </a:xfrm>
            <a:prstGeom prst="line">
              <a:avLst/>
            </a:prstGeom>
            <a:noFill/>
            <a:ln w="25400">
              <a:solidFill>
                <a:schemeClr val="tx1"/>
              </a:solidFill>
              <a:round/>
              <a:headEnd/>
              <a:tailEnd/>
            </a:ln>
            <a:effectLst/>
          </p:spPr>
          <p:txBody>
            <a:bodyPr/>
            <a:lstStyle/>
            <a:p>
              <a:endParaRPr lang="en-US"/>
            </a:p>
          </p:txBody>
        </p:sp>
      </p:gr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024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0244" name="Rectangle 4"/>
          <p:cNvSpPr>
            <a:spLocks noGrp="1" noChangeArrowheads="1"/>
          </p:cNvSpPr>
          <p:nvPr>
            <p:ph type="title"/>
          </p:nvPr>
        </p:nvSpPr>
        <p:spPr>
          <a:noFill/>
          <a:ln/>
        </p:spPr>
        <p:txBody>
          <a:bodyPr/>
          <a:lstStyle/>
          <a:p>
            <a:r>
              <a:rPr lang="en-US" b="1">
                <a:solidFill>
                  <a:srgbClr val="2C52BC"/>
                </a:solidFill>
              </a:rPr>
              <a:t>Who has addressed this question in the past?</a:t>
            </a:r>
          </a:p>
        </p:txBody>
      </p:sp>
      <p:sp>
        <p:nvSpPr>
          <p:cNvPr id="10245" name="Rectangle 5"/>
          <p:cNvSpPr>
            <a:spLocks noGrp="1" noChangeArrowheads="1"/>
          </p:cNvSpPr>
          <p:nvPr>
            <p:ph type="body" idx="1"/>
          </p:nvPr>
        </p:nvSpPr>
        <p:spPr>
          <a:xfrm>
            <a:off x="457200" y="2133600"/>
            <a:ext cx="7772400" cy="4114800"/>
          </a:xfrm>
          <a:noFill/>
          <a:ln/>
        </p:spPr>
        <p:txBody>
          <a:bodyPr/>
          <a:lstStyle/>
          <a:p>
            <a:pPr>
              <a:lnSpc>
                <a:spcPct val="90000"/>
              </a:lnSpc>
            </a:pPr>
            <a:r>
              <a:rPr lang="en-US" sz="2400">
                <a:solidFill>
                  <a:srgbClr val="000099"/>
                </a:solidFill>
              </a:rPr>
              <a:t>William James</a:t>
            </a:r>
          </a:p>
          <a:p>
            <a:pPr>
              <a:lnSpc>
                <a:spcPct val="90000"/>
              </a:lnSpc>
            </a:pPr>
            <a:r>
              <a:rPr lang="en-US" sz="2400">
                <a:solidFill>
                  <a:srgbClr val="000099"/>
                </a:solidFill>
              </a:rPr>
              <a:t>Alfred North Whitehead</a:t>
            </a:r>
          </a:p>
          <a:p>
            <a:pPr>
              <a:lnSpc>
                <a:spcPct val="90000"/>
              </a:lnSpc>
            </a:pPr>
            <a:r>
              <a:rPr lang="en-US" sz="2400">
                <a:solidFill>
                  <a:srgbClr val="000099"/>
                </a:solidFill>
              </a:rPr>
              <a:t>John Dewey</a:t>
            </a:r>
          </a:p>
          <a:p>
            <a:pPr>
              <a:lnSpc>
                <a:spcPct val="90000"/>
              </a:lnSpc>
            </a:pPr>
            <a:r>
              <a:rPr lang="en-US" sz="2400">
                <a:solidFill>
                  <a:srgbClr val="000099"/>
                </a:solidFill>
              </a:rPr>
              <a:t>Hilda Taba</a:t>
            </a:r>
          </a:p>
          <a:p>
            <a:pPr>
              <a:lnSpc>
                <a:spcPct val="90000"/>
              </a:lnSpc>
            </a:pPr>
            <a:r>
              <a:rPr lang="en-US" sz="2400">
                <a:solidFill>
                  <a:srgbClr val="000099"/>
                </a:solidFill>
              </a:rPr>
              <a:t>Ralph Tyler</a:t>
            </a:r>
          </a:p>
          <a:p>
            <a:pPr>
              <a:lnSpc>
                <a:spcPct val="90000"/>
              </a:lnSpc>
            </a:pPr>
            <a:r>
              <a:rPr lang="en-US" sz="2400">
                <a:solidFill>
                  <a:srgbClr val="000099"/>
                </a:solidFill>
              </a:rPr>
              <a:t>Benjamin Bloom</a:t>
            </a:r>
          </a:p>
          <a:p>
            <a:pPr>
              <a:lnSpc>
                <a:spcPct val="90000"/>
              </a:lnSpc>
            </a:pPr>
            <a:r>
              <a:rPr lang="en-US" sz="2400">
                <a:solidFill>
                  <a:srgbClr val="000099"/>
                </a:solidFill>
              </a:rPr>
              <a:t>Jerome Bruner</a:t>
            </a:r>
          </a:p>
          <a:p>
            <a:pPr>
              <a:lnSpc>
                <a:spcPct val="90000"/>
              </a:lnSpc>
            </a:pPr>
            <a:r>
              <a:rPr lang="en-US" sz="2400">
                <a:solidFill>
                  <a:srgbClr val="000099"/>
                </a:solidFill>
              </a:rPr>
              <a:t>Leta Hollingsworth</a:t>
            </a:r>
          </a:p>
          <a:p>
            <a:pPr>
              <a:lnSpc>
                <a:spcPct val="90000"/>
              </a:lnSpc>
            </a:pPr>
            <a:r>
              <a:rPr lang="en-US" sz="2400">
                <a:solidFill>
                  <a:srgbClr val="000099"/>
                </a:solidFill>
              </a:rPr>
              <a:t>Virgil Ward</a:t>
            </a:r>
          </a:p>
          <a:p>
            <a:pPr>
              <a:lnSpc>
                <a:spcPct val="90000"/>
              </a:lnSpc>
            </a:pPr>
            <a:r>
              <a:rPr lang="en-US" sz="2400">
                <a:solidFill>
                  <a:srgbClr val="000099"/>
                </a:solidFill>
              </a:rPr>
              <a:t>Philip Phenix</a:t>
            </a:r>
          </a:p>
          <a:p>
            <a:pPr>
              <a:lnSpc>
                <a:spcPct val="90000"/>
              </a:lnSpc>
            </a:pPr>
            <a:r>
              <a:rPr lang="en-US" sz="2400">
                <a:solidFill>
                  <a:srgbClr val="000099"/>
                </a:solidFill>
              </a:rPr>
              <a:t>LTI Curriculum Principles</a:t>
            </a:r>
          </a:p>
          <a:p>
            <a:pPr>
              <a:lnSpc>
                <a:spcPct val="90000"/>
              </a:lnSpc>
            </a:pPr>
            <a:endParaRPr lang="en-US" sz="2400">
              <a:solidFill>
                <a:srgbClr val="000099"/>
              </a:solidFill>
            </a:endParaRPr>
          </a:p>
        </p:txBody>
      </p:sp>
      <p:pic>
        <p:nvPicPr>
          <p:cNvPr id="10246" name="Picture 6"/>
          <p:cNvPicPr>
            <a:picLocks noChangeArrowheads="1"/>
          </p:cNvPicPr>
          <p:nvPr/>
        </p:nvPicPr>
        <p:blipFill>
          <a:blip r:embed="rId3" cstate="screen"/>
          <a:srcRect/>
          <a:stretch>
            <a:fillRect/>
          </a:stretch>
        </p:blipFill>
        <p:spPr bwMode="auto">
          <a:xfrm>
            <a:off x="4648200" y="2286000"/>
            <a:ext cx="3987800" cy="39878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2292" name="Rectangle 4"/>
          <p:cNvSpPr>
            <a:spLocks noGrp="1" noChangeArrowheads="1"/>
          </p:cNvSpPr>
          <p:nvPr>
            <p:ph type="title"/>
          </p:nvPr>
        </p:nvSpPr>
        <p:spPr>
          <a:xfrm>
            <a:off x="609600" y="304800"/>
            <a:ext cx="7772400" cy="1828800"/>
          </a:xfrm>
          <a:solidFill>
            <a:srgbClr val="DC54AD"/>
          </a:solidFill>
          <a:ln/>
        </p:spPr>
        <p:txBody>
          <a:bodyPr/>
          <a:lstStyle/>
          <a:p>
            <a:r>
              <a:rPr lang="en-US" sz="2400" b="1"/>
              <a:t>The Rationale for an Evolving Conception of </a:t>
            </a:r>
            <a:br>
              <a:rPr lang="en-US" sz="2400" b="1"/>
            </a:br>
            <a:r>
              <a:rPr lang="en-US" sz="2400" b="1"/>
              <a:t>Curriculum to Develop Expertise</a:t>
            </a:r>
            <a:br>
              <a:rPr lang="en-US" sz="2400" b="1"/>
            </a:br>
            <a:r>
              <a:rPr lang="en-US" sz="2400" b="1"/>
              <a:t>or</a:t>
            </a:r>
            <a:br>
              <a:rPr lang="en-US" sz="2400" b="1"/>
            </a:br>
            <a:r>
              <a:rPr lang="en-US" sz="2400" b="1" i="1"/>
              <a:t>“Why do we need to think differently </a:t>
            </a:r>
            <a:br>
              <a:rPr lang="en-US" sz="2400" b="1" i="1"/>
            </a:br>
            <a:r>
              <a:rPr lang="en-US" sz="2400" b="1" i="1"/>
              <a:t>about curriculum than we have in the past?”</a:t>
            </a:r>
          </a:p>
        </p:txBody>
      </p:sp>
      <p:sp>
        <p:nvSpPr>
          <p:cNvPr id="12293" name="Rectangle 5"/>
          <p:cNvSpPr>
            <a:spLocks noGrp="1" noChangeArrowheads="1"/>
          </p:cNvSpPr>
          <p:nvPr>
            <p:ph type="body" idx="1"/>
          </p:nvPr>
        </p:nvSpPr>
        <p:spPr>
          <a:xfrm>
            <a:off x="609600" y="2895600"/>
            <a:ext cx="7772400" cy="3505200"/>
          </a:xfrm>
          <a:solidFill>
            <a:srgbClr val="60CA8E"/>
          </a:solidFill>
          <a:ln/>
        </p:spPr>
        <p:txBody>
          <a:bodyPr/>
          <a:lstStyle/>
          <a:p>
            <a:pPr>
              <a:buFont typeface="Wingdings" pitchFamily="2" charset="2"/>
              <a:buChar char="Ÿ"/>
            </a:pPr>
            <a:r>
              <a:rPr lang="en-US" sz="2400"/>
              <a:t>A Changing Society Can Change Students</a:t>
            </a:r>
          </a:p>
          <a:p>
            <a:pPr>
              <a:buFontTx/>
              <a:buNone/>
            </a:pPr>
            <a:endParaRPr lang="en-US" sz="2400"/>
          </a:p>
          <a:p>
            <a:pPr>
              <a:buFont typeface="Wingdings" pitchFamily="2" charset="2"/>
              <a:buChar char="Ÿ"/>
            </a:pPr>
            <a:r>
              <a:rPr lang="en-US" sz="2400"/>
              <a:t>Changing Views of Intelligence and Giftedness</a:t>
            </a:r>
          </a:p>
          <a:p>
            <a:pPr>
              <a:buFontTx/>
              <a:buNone/>
            </a:pPr>
            <a:endParaRPr lang="en-US" sz="2400"/>
          </a:p>
          <a:p>
            <a:pPr>
              <a:buFont typeface="Wingdings" pitchFamily="2" charset="2"/>
              <a:buChar char="Ÿ"/>
            </a:pPr>
            <a:r>
              <a:rPr lang="en-US" sz="2400"/>
              <a:t>The Need to Explore Similarities and Differences in Curriculum for All Learners and for Gifted Learners</a:t>
            </a:r>
          </a:p>
          <a:p>
            <a:pPr>
              <a:buFontTx/>
              <a:buNone/>
            </a:pPr>
            <a:endParaRPr lang="en-US" sz="2400"/>
          </a:p>
          <a:p>
            <a:pPr>
              <a:buFont typeface="Wingdings" pitchFamily="2" charset="2"/>
              <a:buChar char="Ÿ"/>
            </a:pPr>
            <a:r>
              <a:rPr lang="en-US" sz="2400"/>
              <a:t>A Need to Honor the Past by Building to the Future</a:t>
            </a:r>
          </a:p>
        </p:txBody>
      </p:sp>
      <p:sp>
        <p:nvSpPr>
          <p:cNvPr id="12294" name="Freeform 6"/>
          <p:cNvSpPr>
            <a:spLocks/>
          </p:cNvSpPr>
          <p:nvPr/>
        </p:nvSpPr>
        <p:spPr bwMode="auto">
          <a:xfrm>
            <a:off x="2439988" y="2132013"/>
            <a:ext cx="1346200" cy="766762"/>
          </a:xfrm>
          <a:custGeom>
            <a:avLst/>
            <a:gdLst/>
            <a:ahLst/>
            <a:cxnLst>
              <a:cxn ang="0">
                <a:pos x="0" y="482"/>
              </a:cxn>
              <a:cxn ang="0">
                <a:pos x="8" y="386"/>
              </a:cxn>
              <a:cxn ang="0">
                <a:pos x="23" y="295"/>
              </a:cxn>
              <a:cxn ang="0">
                <a:pos x="50" y="213"/>
              </a:cxn>
              <a:cxn ang="0">
                <a:pos x="69" y="175"/>
              </a:cxn>
              <a:cxn ang="0">
                <a:pos x="88" y="140"/>
              </a:cxn>
              <a:cxn ang="0">
                <a:pos x="111" y="111"/>
              </a:cxn>
              <a:cxn ang="0">
                <a:pos x="134" y="82"/>
              </a:cxn>
              <a:cxn ang="0">
                <a:pos x="157" y="59"/>
              </a:cxn>
              <a:cxn ang="0">
                <a:pos x="183" y="38"/>
              </a:cxn>
              <a:cxn ang="0">
                <a:pos x="210" y="21"/>
              </a:cxn>
              <a:cxn ang="0">
                <a:pos x="241" y="9"/>
              </a:cxn>
              <a:cxn ang="0">
                <a:pos x="271" y="3"/>
              </a:cxn>
              <a:cxn ang="0">
                <a:pos x="302" y="0"/>
              </a:cxn>
              <a:cxn ang="0">
                <a:pos x="473" y="0"/>
              </a:cxn>
              <a:cxn ang="0">
                <a:pos x="496" y="3"/>
              </a:cxn>
              <a:cxn ang="0">
                <a:pos x="523" y="6"/>
              </a:cxn>
              <a:cxn ang="0">
                <a:pos x="569" y="24"/>
              </a:cxn>
              <a:cxn ang="0">
                <a:pos x="611" y="50"/>
              </a:cxn>
              <a:cxn ang="0">
                <a:pos x="649" y="88"/>
              </a:cxn>
              <a:cxn ang="0">
                <a:pos x="683" y="135"/>
              </a:cxn>
              <a:cxn ang="0">
                <a:pos x="713" y="190"/>
              </a:cxn>
              <a:cxn ang="0">
                <a:pos x="740" y="251"/>
              </a:cxn>
              <a:cxn ang="0">
                <a:pos x="759" y="321"/>
              </a:cxn>
              <a:cxn ang="0">
                <a:pos x="847" y="321"/>
              </a:cxn>
              <a:cxn ang="0">
                <a:pos x="691" y="482"/>
              </a:cxn>
              <a:cxn ang="0">
                <a:pos x="500" y="321"/>
              </a:cxn>
              <a:cxn ang="0">
                <a:pos x="588" y="321"/>
              </a:cxn>
              <a:cxn ang="0">
                <a:pos x="572" y="269"/>
              </a:cxn>
              <a:cxn ang="0">
                <a:pos x="553" y="219"/>
              </a:cxn>
              <a:cxn ang="0">
                <a:pos x="534" y="172"/>
              </a:cxn>
              <a:cxn ang="0">
                <a:pos x="511" y="132"/>
              </a:cxn>
              <a:cxn ang="0">
                <a:pos x="485" y="97"/>
              </a:cxn>
              <a:cxn ang="0">
                <a:pos x="454" y="64"/>
              </a:cxn>
              <a:cxn ang="0">
                <a:pos x="424" y="41"/>
              </a:cxn>
              <a:cxn ang="0">
                <a:pos x="389" y="21"/>
              </a:cxn>
              <a:cxn ang="0">
                <a:pos x="366" y="32"/>
              </a:cxn>
              <a:cxn ang="0">
                <a:pos x="343" y="50"/>
              </a:cxn>
              <a:cxn ang="0">
                <a:pos x="302" y="88"/>
              </a:cxn>
              <a:cxn ang="0">
                <a:pos x="263" y="137"/>
              </a:cxn>
              <a:cxn ang="0">
                <a:pos x="233" y="196"/>
              </a:cxn>
              <a:cxn ang="0">
                <a:pos x="206" y="257"/>
              </a:cxn>
              <a:cxn ang="0">
                <a:pos x="187" y="330"/>
              </a:cxn>
              <a:cxn ang="0">
                <a:pos x="176" y="403"/>
              </a:cxn>
              <a:cxn ang="0">
                <a:pos x="172" y="482"/>
              </a:cxn>
              <a:cxn ang="0">
                <a:pos x="0" y="482"/>
              </a:cxn>
            </a:cxnLst>
            <a:rect l="0" t="0" r="r" b="b"/>
            <a:pathLst>
              <a:path w="848" h="483">
                <a:moveTo>
                  <a:pt x="0" y="482"/>
                </a:moveTo>
                <a:lnTo>
                  <a:pt x="8" y="386"/>
                </a:lnTo>
                <a:lnTo>
                  <a:pt x="23" y="295"/>
                </a:lnTo>
                <a:lnTo>
                  <a:pt x="50" y="213"/>
                </a:lnTo>
                <a:lnTo>
                  <a:pt x="69" y="175"/>
                </a:lnTo>
                <a:lnTo>
                  <a:pt x="88" y="140"/>
                </a:lnTo>
                <a:lnTo>
                  <a:pt x="111" y="111"/>
                </a:lnTo>
                <a:lnTo>
                  <a:pt x="134" y="82"/>
                </a:lnTo>
                <a:lnTo>
                  <a:pt x="157" y="59"/>
                </a:lnTo>
                <a:lnTo>
                  <a:pt x="183" y="38"/>
                </a:lnTo>
                <a:lnTo>
                  <a:pt x="210" y="21"/>
                </a:lnTo>
                <a:lnTo>
                  <a:pt x="241" y="9"/>
                </a:lnTo>
                <a:lnTo>
                  <a:pt x="271" y="3"/>
                </a:lnTo>
                <a:lnTo>
                  <a:pt x="302" y="0"/>
                </a:lnTo>
                <a:lnTo>
                  <a:pt x="473" y="0"/>
                </a:lnTo>
                <a:lnTo>
                  <a:pt x="496" y="3"/>
                </a:lnTo>
                <a:lnTo>
                  <a:pt x="523" y="6"/>
                </a:lnTo>
                <a:lnTo>
                  <a:pt x="569" y="24"/>
                </a:lnTo>
                <a:lnTo>
                  <a:pt x="611" y="50"/>
                </a:lnTo>
                <a:lnTo>
                  <a:pt x="649" y="88"/>
                </a:lnTo>
                <a:lnTo>
                  <a:pt x="683" y="135"/>
                </a:lnTo>
                <a:lnTo>
                  <a:pt x="713" y="190"/>
                </a:lnTo>
                <a:lnTo>
                  <a:pt x="740" y="251"/>
                </a:lnTo>
                <a:lnTo>
                  <a:pt x="759" y="321"/>
                </a:lnTo>
                <a:lnTo>
                  <a:pt x="847" y="321"/>
                </a:lnTo>
                <a:lnTo>
                  <a:pt x="691" y="482"/>
                </a:lnTo>
                <a:lnTo>
                  <a:pt x="500" y="321"/>
                </a:lnTo>
                <a:lnTo>
                  <a:pt x="588" y="321"/>
                </a:lnTo>
                <a:lnTo>
                  <a:pt x="572" y="269"/>
                </a:lnTo>
                <a:lnTo>
                  <a:pt x="553" y="219"/>
                </a:lnTo>
                <a:lnTo>
                  <a:pt x="534" y="172"/>
                </a:lnTo>
                <a:lnTo>
                  <a:pt x="511" y="132"/>
                </a:lnTo>
                <a:lnTo>
                  <a:pt x="485" y="97"/>
                </a:lnTo>
                <a:lnTo>
                  <a:pt x="454" y="64"/>
                </a:lnTo>
                <a:lnTo>
                  <a:pt x="424" y="41"/>
                </a:lnTo>
                <a:lnTo>
                  <a:pt x="389" y="21"/>
                </a:lnTo>
                <a:lnTo>
                  <a:pt x="366" y="32"/>
                </a:lnTo>
                <a:lnTo>
                  <a:pt x="343" y="50"/>
                </a:lnTo>
                <a:lnTo>
                  <a:pt x="302" y="88"/>
                </a:lnTo>
                <a:lnTo>
                  <a:pt x="263" y="137"/>
                </a:lnTo>
                <a:lnTo>
                  <a:pt x="233" y="196"/>
                </a:lnTo>
                <a:lnTo>
                  <a:pt x="206" y="257"/>
                </a:lnTo>
                <a:lnTo>
                  <a:pt x="187" y="330"/>
                </a:lnTo>
                <a:lnTo>
                  <a:pt x="176" y="403"/>
                </a:lnTo>
                <a:lnTo>
                  <a:pt x="172" y="482"/>
                </a:lnTo>
                <a:lnTo>
                  <a:pt x="0" y="482"/>
                </a:lnTo>
              </a:path>
            </a:pathLst>
          </a:custGeom>
          <a:solidFill>
            <a:schemeClr val="accent1"/>
          </a:solidFill>
          <a:ln w="12700" cap="rnd" cmpd="sng">
            <a:solidFill>
              <a:schemeClr val="tx1"/>
            </a:solidFill>
            <a:prstDash val="solid"/>
            <a:round/>
            <a:headEnd type="none" w="med" len="med"/>
            <a:tailEnd type="none" w="med" len="med"/>
          </a:ln>
          <a:effectLst/>
        </p:spPr>
        <p:txBody>
          <a:bodyPr/>
          <a:lstStyle/>
          <a:p>
            <a:endParaRPr lang="en-US"/>
          </a:p>
        </p:txBody>
      </p:sp>
      <p:sp>
        <p:nvSpPr>
          <p:cNvPr id="12295" name="Freeform 7"/>
          <p:cNvSpPr>
            <a:spLocks/>
          </p:cNvSpPr>
          <p:nvPr/>
        </p:nvSpPr>
        <p:spPr bwMode="auto">
          <a:xfrm>
            <a:off x="4799013" y="2132013"/>
            <a:ext cx="1349375" cy="766762"/>
          </a:xfrm>
          <a:custGeom>
            <a:avLst/>
            <a:gdLst/>
            <a:ahLst/>
            <a:cxnLst>
              <a:cxn ang="0">
                <a:pos x="0" y="482"/>
              </a:cxn>
              <a:cxn ang="0">
                <a:pos x="6" y="386"/>
              </a:cxn>
              <a:cxn ang="0">
                <a:pos x="25" y="295"/>
              </a:cxn>
              <a:cxn ang="0">
                <a:pos x="50" y="213"/>
              </a:cxn>
              <a:cxn ang="0">
                <a:pos x="68" y="175"/>
              </a:cxn>
              <a:cxn ang="0">
                <a:pos x="87" y="140"/>
              </a:cxn>
              <a:cxn ang="0">
                <a:pos x="112" y="111"/>
              </a:cxn>
              <a:cxn ang="0">
                <a:pos x="137" y="82"/>
              </a:cxn>
              <a:cxn ang="0">
                <a:pos x="161" y="59"/>
              </a:cxn>
              <a:cxn ang="0">
                <a:pos x="186" y="38"/>
              </a:cxn>
              <a:cxn ang="0">
                <a:pos x="211" y="21"/>
              </a:cxn>
              <a:cxn ang="0">
                <a:pos x="242" y="9"/>
              </a:cxn>
              <a:cxn ang="0">
                <a:pos x="273" y="3"/>
              </a:cxn>
              <a:cxn ang="0">
                <a:pos x="304" y="0"/>
              </a:cxn>
              <a:cxn ang="0">
                <a:pos x="477" y="0"/>
              </a:cxn>
              <a:cxn ang="0">
                <a:pos x="502" y="3"/>
              </a:cxn>
              <a:cxn ang="0">
                <a:pos x="521" y="6"/>
              </a:cxn>
              <a:cxn ang="0">
                <a:pos x="570" y="24"/>
              </a:cxn>
              <a:cxn ang="0">
                <a:pos x="614" y="50"/>
              </a:cxn>
              <a:cxn ang="0">
                <a:pos x="651" y="88"/>
              </a:cxn>
              <a:cxn ang="0">
                <a:pos x="688" y="135"/>
              </a:cxn>
              <a:cxn ang="0">
                <a:pos x="719" y="190"/>
              </a:cxn>
              <a:cxn ang="0">
                <a:pos x="744" y="251"/>
              </a:cxn>
              <a:cxn ang="0">
                <a:pos x="762" y="321"/>
              </a:cxn>
              <a:cxn ang="0">
                <a:pos x="849" y="321"/>
              </a:cxn>
              <a:cxn ang="0">
                <a:pos x="694" y="482"/>
              </a:cxn>
              <a:cxn ang="0">
                <a:pos x="502" y="321"/>
              </a:cxn>
              <a:cxn ang="0">
                <a:pos x="589" y="321"/>
              </a:cxn>
              <a:cxn ang="0">
                <a:pos x="576" y="269"/>
              </a:cxn>
              <a:cxn ang="0">
                <a:pos x="558" y="219"/>
              </a:cxn>
              <a:cxn ang="0">
                <a:pos x="539" y="172"/>
              </a:cxn>
              <a:cxn ang="0">
                <a:pos x="514" y="132"/>
              </a:cxn>
              <a:cxn ang="0">
                <a:pos x="483" y="97"/>
              </a:cxn>
              <a:cxn ang="0">
                <a:pos x="459" y="64"/>
              </a:cxn>
              <a:cxn ang="0">
                <a:pos x="428" y="41"/>
              </a:cxn>
              <a:cxn ang="0">
                <a:pos x="391" y="21"/>
              </a:cxn>
              <a:cxn ang="0">
                <a:pos x="366" y="32"/>
              </a:cxn>
              <a:cxn ang="0">
                <a:pos x="341" y="50"/>
              </a:cxn>
              <a:cxn ang="0">
                <a:pos x="304" y="88"/>
              </a:cxn>
              <a:cxn ang="0">
                <a:pos x="267" y="137"/>
              </a:cxn>
              <a:cxn ang="0">
                <a:pos x="236" y="196"/>
              </a:cxn>
              <a:cxn ang="0">
                <a:pos x="211" y="257"/>
              </a:cxn>
              <a:cxn ang="0">
                <a:pos x="192" y="330"/>
              </a:cxn>
              <a:cxn ang="0">
                <a:pos x="180" y="403"/>
              </a:cxn>
              <a:cxn ang="0">
                <a:pos x="174" y="482"/>
              </a:cxn>
              <a:cxn ang="0">
                <a:pos x="0" y="482"/>
              </a:cxn>
            </a:cxnLst>
            <a:rect l="0" t="0" r="r" b="b"/>
            <a:pathLst>
              <a:path w="850" h="483">
                <a:moveTo>
                  <a:pt x="0" y="482"/>
                </a:moveTo>
                <a:lnTo>
                  <a:pt x="6" y="386"/>
                </a:lnTo>
                <a:lnTo>
                  <a:pt x="25" y="295"/>
                </a:lnTo>
                <a:lnTo>
                  <a:pt x="50" y="213"/>
                </a:lnTo>
                <a:lnTo>
                  <a:pt x="68" y="175"/>
                </a:lnTo>
                <a:lnTo>
                  <a:pt x="87" y="140"/>
                </a:lnTo>
                <a:lnTo>
                  <a:pt x="112" y="111"/>
                </a:lnTo>
                <a:lnTo>
                  <a:pt x="137" y="82"/>
                </a:lnTo>
                <a:lnTo>
                  <a:pt x="161" y="59"/>
                </a:lnTo>
                <a:lnTo>
                  <a:pt x="186" y="38"/>
                </a:lnTo>
                <a:lnTo>
                  <a:pt x="211" y="21"/>
                </a:lnTo>
                <a:lnTo>
                  <a:pt x="242" y="9"/>
                </a:lnTo>
                <a:lnTo>
                  <a:pt x="273" y="3"/>
                </a:lnTo>
                <a:lnTo>
                  <a:pt x="304" y="0"/>
                </a:lnTo>
                <a:lnTo>
                  <a:pt x="477" y="0"/>
                </a:lnTo>
                <a:lnTo>
                  <a:pt x="502" y="3"/>
                </a:lnTo>
                <a:lnTo>
                  <a:pt x="521" y="6"/>
                </a:lnTo>
                <a:lnTo>
                  <a:pt x="570" y="24"/>
                </a:lnTo>
                <a:lnTo>
                  <a:pt x="614" y="50"/>
                </a:lnTo>
                <a:lnTo>
                  <a:pt x="651" y="88"/>
                </a:lnTo>
                <a:lnTo>
                  <a:pt x="688" y="135"/>
                </a:lnTo>
                <a:lnTo>
                  <a:pt x="719" y="190"/>
                </a:lnTo>
                <a:lnTo>
                  <a:pt x="744" y="251"/>
                </a:lnTo>
                <a:lnTo>
                  <a:pt x="762" y="321"/>
                </a:lnTo>
                <a:lnTo>
                  <a:pt x="849" y="321"/>
                </a:lnTo>
                <a:lnTo>
                  <a:pt x="694" y="482"/>
                </a:lnTo>
                <a:lnTo>
                  <a:pt x="502" y="321"/>
                </a:lnTo>
                <a:lnTo>
                  <a:pt x="589" y="321"/>
                </a:lnTo>
                <a:lnTo>
                  <a:pt x="576" y="269"/>
                </a:lnTo>
                <a:lnTo>
                  <a:pt x="558" y="219"/>
                </a:lnTo>
                <a:lnTo>
                  <a:pt x="539" y="172"/>
                </a:lnTo>
                <a:lnTo>
                  <a:pt x="514" y="132"/>
                </a:lnTo>
                <a:lnTo>
                  <a:pt x="483" y="97"/>
                </a:lnTo>
                <a:lnTo>
                  <a:pt x="459" y="64"/>
                </a:lnTo>
                <a:lnTo>
                  <a:pt x="428" y="41"/>
                </a:lnTo>
                <a:lnTo>
                  <a:pt x="391" y="21"/>
                </a:lnTo>
                <a:lnTo>
                  <a:pt x="366" y="32"/>
                </a:lnTo>
                <a:lnTo>
                  <a:pt x="341" y="50"/>
                </a:lnTo>
                <a:lnTo>
                  <a:pt x="304" y="88"/>
                </a:lnTo>
                <a:lnTo>
                  <a:pt x="267" y="137"/>
                </a:lnTo>
                <a:lnTo>
                  <a:pt x="236" y="196"/>
                </a:lnTo>
                <a:lnTo>
                  <a:pt x="211" y="257"/>
                </a:lnTo>
                <a:lnTo>
                  <a:pt x="192" y="330"/>
                </a:lnTo>
                <a:lnTo>
                  <a:pt x="180" y="403"/>
                </a:lnTo>
                <a:lnTo>
                  <a:pt x="174" y="482"/>
                </a:lnTo>
                <a:lnTo>
                  <a:pt x="0" y="482"/>
                </a:lnTo>
              </a:path>
            </a:pathLst>
          </a:custGeom>
          <a:solidFill>
            <a:schemeClr val="accent1"/>
          </a:solidFill>
          <a:ln w="12700" cap="rnd" cmpd="sng">
            <a:solidFill>
              <a:schemeClr val="tx1"/>
            </a:solidFill>
            <a:prstDash val="solid"/>
            <a:round/>
            <a:headEnd type="none" w="med" len="med"/>
            <a:tailEnd type="none" w="med" len="med"/>
          </a:ln>
          <a:effectLst/>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4340" name="Rectangle 4"/>
          <p:cNvSpPr>
            <a:spLocks noGrp="1" noChangeArrowheads="1"/>
          </p:cNvSpPr>
          <p:nvPr>
            <p:ph type="title"/>
          </p:nvPr>
        </p:nvSpPr>
        <p:spPr>
          <a:xfrm>
            <a:off x="685800" y="609600"/>
            <a:ext cx="6172200" cy="533400"/>
          </a:xfrm>
          <a:noFill/>
          <a:ln/>
        </p:spPr>
        <p:txBody>
          <a:bodyPr/>
          <a:lstStyle/>
          <a:p>
            <a:pPr algn="l"/>
            <a:r>
              <a:rPr lang="en-US" sz="3200" b="1">
                <a:solidFill>
                  <a:schemeClr val="accent2"/>
                </a:solidFill>
              </a:rPr>
              <a:t>Which Statements Reflect Your Beliefs About Curriculum?</a:t>
            </a:r>
            <a:r>
              <a:rPr lang="en-US" sz="2800" b="1">
                <a:solidFill>
                  <a:schemeClr val="accent2"/>
                </a:solidFill>
              </a:rPr>
              <a:t>  </a:t>
            </a:r>
          </a:p>
        </p:txBody>
      </p:sp>
      <p:sp>
        <p:nvSpPr>
          <p:cNvPr id="14341" name="Rectangle 5"/>
          <p:cNvSpPr>
            <a:spLocks noGrp="1" noChangeArrowheads="1"/>
          </p:cNvSpPr>
          <p:nvPr>
            <p:ph type="body" idx="1"/>
          </p:nvPr>
        </p:nvSpPr>
        <p:spPr>
          <a:xfrm>
            <a:off x="304800" y="1752600"/>
            <a:ext cx="8305800" cy="4114800"/>
          </a:xfrm>
          <a:noFill/>
          <a:ln/>
        </p:spPr>
        <p:txBody>
          <a:bodyPr/>
          <a:lstStyle/>
          <a:p>
            <a:pPr>
              <a:lnSpc>
                <a:spcPct val="90000"/>
              </a:lnSpc>
            </a:pPr>
            <a:r>
              <a:rPr lang="en-US" sz="1800">
                <a:solidFill>
                  <a:schemeClr val="accent2"/>
                </a:solidFill>
              </a:rPr>
              <a:t>Curriculum should guide students in mastering key information, ideas, and the fundamental skills of the discipline.</a:t>
            </a:r>
          </a:p>
          <a:p>
            <a:pPr>
              <a:lnSpc>
                <a:spcPct val="90000"/>
              </a:lnSpc>
            </a:pPr>
            <a:r>
              <a:rPr lang="en-US" sz="1800">
                <a:solidFill>
                  <a:schemeClr val="accent2"/>
                </a:solidFill>
              </a:rPr>
              <a:t>Curriculum should help students grapple with complex and ambiguous issues and problems.</a:t>
            </a:r>
          </a:p>
          <a:p>
            <a:pPr>
              <a:lnSpc>
                <a:spcPct val="90000"/>
              </a:lnSpc>
            </a:pPr>
            <a:r>
              <a:rPr lang="en-US" sz="1800">
                <a:solidFill>
                  <a:schemeClr val="accent2"/>
                </a:solidFill>
              </a:rPr>
              <a:t>Curriculum should move students from a novice to an expert level of performance in the disciplines.</a:t>
            </a:r>
          </a:p>
          <a:p>
            <a:pPr>
              <a:lnSpc>
                <a:spcPct val="90000"/>
              </a:lnSpc>
            </a:pPr>
            <a:r>
              <a:rPr lang="en-US" sz="1800">
                <a:solidFill>
                  <a:schemeClr val="accent2"/>
                </a:solidFill>
              </a:rPr>
              <a:t>Curriculum should provide students opportunities for original work in the disciplines.</a:t>
            </a:r>
          </a:p>
          <a:p>
            <a:pPr>
              <a:lnSpc>
                <a:spcPct val="90000"/>
              </a:lnSpc>
            </a:pPr>
            <a:r>
              <a:rPr lang="en-US" sz="1800">
                <a:solidFill>
                  <a:schemeClr val="accent2"/>
                </a:solidFill>
              </a:rPr>
              <a:t>Curriculum should help students encounter, accept, and ultimately embrace challenge in learning. </a:t>
            </a:r>
          </a:p>
          <a:p>
            <a:pPr>
              <a:lnSpc>
                <a:spcPct val="90000"/>
              </a:lnSpc>
            </a:pPr>
            <a:r>
              <a:rPr lang="en-US" sz="1800">
                <a:solidFill>
                  <a:schemeClr val="accent2"/>
                </a:solidFill>
              </a:rPr>
              <a:t>Curriculum should prepare students for a world in which knowledge expands and changes at a dizzying pace. </a:t>
            </a:r>
          </a:p>
          <a:p>
            <a:pPr>
              <a:lnSpc>
                <a:spcPct val="90000"/>
              </a:lnSpc>
            </a:pPr>
            <a:r>
              <a:rPr lang="en-US" sz="1800">
                <a:solidFill>
                  <a:schemeClr val="accent2"/>
                </a:solidFill>
              </a:rPr>
              <a:t>Curriculum should help students determine constants in the past and in themselves while helping them prepare for a changing world.</a:t>
            </a:r>
          </a:p>
          <a:p>
            <a:pPr>
              <a:lnSpc>
                <a:spcPct val="90000"/>
              </a:lnSpc>
            </a:pPr>
            <a:r>
              <a:rPr lang="en-US" sz="1800">
                <a:solidFill>
                  <a:schemeClr val="accent2"/>
                </a:solidFill>
              </a:rPr>
              <a:t>Curriculum should help students develop a sense of themselves as well as their possibilities in the world in which they live. </a:t>
            </a:r>
          </a:p>
          <a:p>
            <a:pPr>
              <a:lnSpc>
                <a:spcPct val="90000"/>
              </a:lnSpc>
            </a:pPr>
            <a:r>
              <a:rPr lang="en-US" sz="1800">
                <a:solidFill>
                  <a:schemeClr val="accent2"/>
                </a:solidFill>
              </a:rPr>
              <a:t>Curriculum should be compelling and satisfying enough to encourage students to persist in developing their capacities.</a:t>
            </a:r>
          </a:p>
          <a:p>
            <a:pPr>
              <a:lnSpc>
                <a:spcPct val="90000"/>
              </a:lnSpc>
              <a:buFontTx/>
              <a:buNone/>
            </a:pPr>
            <a:r>
              <a:rPr lang="en-US" sz="2800">
                <a:solidFill>
                  <a:schemeClr val="accent2"/>
                </a:solidFill>
              </a:rPr>
              <a:t>  </a:t>
            </a:r>
          </a:p>
        </p:txBody>
      </p:sp>
      <p:pic>
        <p:nvPicPr>
          <p:cNvPr id="14342" name="Picture 6"/>
          <p:cNvPicPr>
            <a:picLocks noChangeArrowheads="1"/>
          </p:cNvPicPr>
          <p:nvPr/>
        </p:nvPicPr>
        <p:blipFill>
          <a:blip r:embed="rId3" cstate="screen"/>
          <a:srcRect/>
          <a:stretch>
            <a:fillRect/>
          </a:stretch>
        </p:blipFill>
        <p:spPr bwMode="auto">
          <a:xfrm>
            <a:off x="6934200" y="0"/>
            <a:ext cx="1943100" cy="1752600"/>
          </a:xfrm>
          <a:prstGeom prst="rect">
            <a:avLst/>
          </a:prstGeom>
          <a:noFill/>
          <a:ln w="12700">
            <a:noFill/>
            <a:miter lim="800000"/>
            <a:headEnd/>
            <a:tailEnd/>
          </a:ln>
          <a:effectLst/>
        </p:spPr>
      </p:pic>
      <p:sp>
        <p:nvSpPr>
          <p:cNvPr id="14343" name="AutoShape 7"/>
          <p:cNvSpPr>
            <a:spLocks noChangeArrowheads="1"/>
          </p:cNvSpPr>
          <p:nvPr/>
        </p:nvSpPr>
        <p:spPr bwMode="auto">
          <a:xfrm>
            <a:off x="153988" y="77788"/>
            <a:ext cx="530225" cy="377825"/>
          </a:xfrm>
          <a:prstGeom prst="star5">
            <a:avLst/>
          </a:prstGeom>
          <a:solidFill>
            <a:srgbClr val="FF3333"/>
          </a:solidFill>
          <a:ln w="12700">
            <a:solidFill>
              <a:schemeClr val="tx1"/>
            </a:solidFill>
            <a:miter lim="800000"/>
            <a:headEnd/>
            <a:tailEnd/>
          </a:ln>
          <a:effectLst/>
        </p:spPr>
        <p:txBody>
          <a:bodyPr wrap="none" anchor="ctr"/>
          <a:lstStyle/>
          <a:p>
            <a:endParaRPr lang="en-US"/>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638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6388" name="Rectangle 4"/>
          <p:cNvSpPr>
            <a:spLocks noGrp="1" noChangeArrowheads="1"/>
          </p:cNvSpPr>
          <p:nvPr>
            <p:ph type="title"/>
          </p:nvPr>
        </p:nvSpPr>
        <p:spPr>
          <a:xfrm>
            <a:off x="228600" y="228600"/>
            <a:ext cx="7772400" cy="1143000"/>
          </a:xfrm>
          <a:solidFill>
            <a:schemeClr val="accent1"/>
          </a:solidFill>
          <a:ln/>
        </p:spPr>
        <p:txBody>
          <a:bodyPr/>
          <a:lstStyle/>
          <a:p>
            <a:r>
              <a:rPr lang="en-US" sz="4000" b="1" i="1"/>
              <a:t>Theoretical Underpinnings</a:t>
            </a:r>
            <a:r>
              <a:rPr lang="en-US" sz="2800" b="1"/>
              <a:t> </a:t>
            </a:r>
            <a:br>
              <a:rPr lang="en-US" sz="2800" b="1"/>
            </a:br>
            <a:r>
              <a:rPr lang="en-US" sz="2800" b="1"/>
              <a:t>of the Parallel Curriculum Model</a:t>
            </a:r>
          </a:p>
        </p:txBody>
      </p:sp>
      <p:sp>
        <p:nvSpPr>
          <p:cNvPr id="16389" name="Rectangle 5"/>
          <p:cNvSpPr>
            <a:spLocks noGrp="1" noChangeArrowheads="1"/>
          </p:cNvSpPr>
          <p:nvPr>
            <p:ph type="body" idx="1"/>
          </p:nvPr>
        </p:nvSpPr>
        <p:spPr>
          <a:xfrm>
            <a:off x="228600" y="1371600"/>
            <a:ext cx="8305800" cy="4876800"/>
          </a:xfrm>
          <a:noFill/>
          <a:ln/>
        </p:spPr>
        <p:txBody>
          <a:bodyPr/>
          <a:lstStyle/>
          <a:p>
            <a:pPr>
              <a:lnSpc>
                <a:spcPct val="90000"/>
              </a:lnSpc>
              <a:buFontTx/>
              <a:buNone/>
            </a:pPr>
            <a:r>
              <a:rPr lang="en-US" b="1" i="1"/>
              <a:t>Curriculum design should…..</a:t>
            </a:r>
          </a:p>
          <a:p>
            <a:pPr>
              <a:lnSpc>
                <a:spcPct val="90000"/>
              </a:lnSpc>
              <a:buFontTx/>
              <a:buNone/>
            </a:pPr>
            <a:endParaRPr lang="en-US" sz="2000"/>
          </a:p>
          <a:p>
            <a:pPr lvl="1">
              <a:lnSpc>
                <a:spcPct val="70000"/>
              </a:lnSpc>
              <a:buFont typeface="Wingdings" pitchFamily="2" charset="2"/>
              <a:buChar char="q"/>
            </a:pPr>
            <a:r>
              <a:rPr lang="en-US" sz="2400"/>
              <a:t>Respect the unique characteristics of the learner;</a:t>
            </a:r>
          </a:p>
          <a:p>
            <a:pPr lvl="1">
              <a:lnSpc>
                <a:spcPct val="70000"/>
              </a:lnSpc>
              <a:buFontTx/>
              <a:buNone/>
            </a:pPr>
            <a:endParaRPr lang="en-US" sz="2400"/>
          </a:p>
          <a:p>
            <a:pPr lvl="1">
              <a:lnSpc>
                <a:spcPct val="70000"/>
              </a:lnSpc>
              <a:buFont typeface="Wingdings" pitchFamily="2" charset="2"/>
              <a:buChar char="q"/>
            </a:pPr>
            <a:r>
              <a:rPr lang="en-US" sz="2400"/>
              <a:t>Be organized around the structure of knowledge;</a:t>
            </a:r>
          </a:p>
          <a:p>
            <a:pPr lvl="1">
              <a:lnSpc>
                <a:spcPct val="70000"/>
              </a:lnSpc>
              <a:buFontTx/>
              <a:buNone/>
            </a:pPr>
            <a:endParaRPr lang="en-US" sz="2400"/>
          </a:p>
          <a:p>
            <a:pPr lvl="1">
              <a:lnSpc>
                <a:spcPct val="70000"/>
              </a:lnSpc>
              <a:buFont typeface="Wingdings" pitchFamily="2" charset="2"/>
              <a:buChar char="q"/>
            </a:pPr>
            <a:r>
              <a:rPr lang="en-US" sz="2400"/>
              <a:t>Reflect content selection and procedures that will help maximize the transfer of knowledge, understanding, and skill;</a:t>
            </a:r>
          </a:p>
          <a:p>
            <a:pPr lvl="1">
              <a:lnSpc>
                <a:spcPct val="70000"/>
              </a:lnSpc>
              <a:buFontTx/>
              <a:buNone/>
            </a:pPr>
            <a:endParaRPr lang="en-US" sz="2400"/>
          </a:p>
          <a:p>
            <a:pPr lvl="1">
              <a:lnSpc>
                <a:spcPct val="70000"/>
              </a:lnSpc>
              <a:buFont typeface="Wingdings" pitchFamily="2" charset="2"/>
              <a:buChar char="q"/>
            </a:pPr>
            <a:r>
              <a:rPr lang="en-US" sz="2400"/>
              <a:t>Select content (representative topics) that best represent the essential structure of the discipline; and </a:t>
            </a:r>
          </a:p>
          <a:p>
            <a:pPr lvl="1">
              <a:lnSpc>
                <a:spcPct val="70000"/>
              </a:lnSpc>
              <a:buFontTx/>
              <a:buNone/>
            </a:pPr>
            <a:endParaRPr lang="en-US" sz="2400"/>
          </a:p>
          <a:p>
            <a:pPr lvl="1">
              <a:lnSpc>
                <a:spcPct val="70000"/>
              </a:lnSpc>
              <a:buFont typeface="Wingdings" pitchFamily="2" charset="2"/>
              <a:buChar char="q"/>
            </a:pPr>
            <a:r>
              <a:rPr lang="en-US" sz="2400"/>
              <a:t>Place a premium on the development of  process skills, the appropriate use of methodology within content fields, and consider goals or outcomes in terms of concrete and abstract products.</a:t>
            </a:r>
          </a:p>
          <a:p>
            <a:pPr>
              <a:lnSpc>
                <a:spcPct val="90000"/>
              </a:lnSpc>
              <a:buFontTx/>
              <a:buNone/>
            </a:pPr>
            <a:endParaRPr lang="en-US" sz="2400"/>
          </a:p>
          <a:p>
            <a:pPr>
              <a:lnSpc>
                <a:spcPct val="90000"/>
              </a:lnSpc>
              <a:buFontTx/>
              <a:buNone/>
            </a:pPr>
            <a:endParaRPr lang="en-US" sz="2800"/>
          </a:p>
          <a:p>
            <a:pPr>
              <a:lnSpc>
                <a:spcPct val="90000"/>
              </a:lnSpc>
              <a:buFontTx/>
              <a:buNone/>
            </a:pPr>
            <a:endParaRPr lang="en-US" sz="2800"/>
          </a:p>
          <a:p>
            <a:pPr>
              <a:lnSpc>
                <a:spcPct val="90000"/>
              </a:lnSpc>
            </a:pPr>
            <a:endParaRPr lang="en-US" sz="2800"/>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843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8436" name="Rectangle 4"/>
          <p:cNvSpPr>
            <a:spLocks noGrp="1" noChangeArrowheads="1"/>
          </p:cNvSpPr>
          <p:nvPr>
            <p:ph type="title"/>
          </p:nvPr>
        </p:nvSpPr>
        <p:spPr>
          <a:xfrm>
            <a:off x="230188" y="304800"/>
            <a:ext cx="4416425" cy="1139825"/>
          </a:xfrm>
          <a:solidFill>
            <a:srgbClr val="FFCC18"/>
          </a:solidFill>
          <a:ln cap="flat">
            <a:solidFill>
              <a:schemeClr val="tx1"/>
            </a:solidFill>
          </a:ln>
        </p:spPr>
        <p:txBody>
          <a:bodyPr/>
          <a:lstStyle/>
          <a:p>
            <a:pPr algn="l"/>
            <a:r>
              <a:rPr lang="en-US" sz="3600" b="1" u="sng"/>
              <a:t>Effective Curriculum</a:t>
            </a:r>
            <a:r>
              <a:rPr lang="en-US" sz="2800" b="1"/>
              <a:t> for All Learners</a:t>
            </a:r>
          </a:p>
        </p:txBody>
      </p:sp>
      <p:sp>
        <p:nvSpPr>
          <p:cNvPr id="18437" name="Rectangle 5"/>
          <p:cNvSpPr>
            <a:spLocks noGrp="1" noChangeArrowheads="1"/>
          </p:cNvSpPr>
          <p:nvPr>
            <p:ph type="body" idx="1"/>
          </p:nvPr>
        </p:nvSpPr>
        <p:spPr>
          <a:xfrm>
            <a:off x="228600" y="1752600"/>
            <a:ext cx="8534400" cy="4876800"/>
          </a:xfrm>
          <a:solidFill>
            <a:srgbClr val="FF7518"/>
          </a:solidFill>
          <a:ln/>
        </p:spPr>
        <p:txBody>
          <a:bodyPr/>
          <a:lstStyle/>
          <a:p>
            <a:pPr>
              <a:lnSpc>
                <a:spcPct val="80000"/>
              </a:lnSpc>
            </a:pPr>
            <a:r>
              <a:rPr lang="en-US" sz="2400"/>
              <a:t>Has a clear focus on the essential facts, understandings, and skills that professionals in that discipline value most</a:t>
            </a:r>
          </a:p>
          <a:p>
            <a:pPr>
              <a:lnSpc>
                <a:spcPct val="80000"/>
              </a:lnSpc>
            </a:pPr>
            <a:r>
              <a:rPr lang="en-US" sz="2400"/>
              <a:t>Provide opportunities for students to develop in-depth understanding</a:t>
            </a:r>
          </a:p>
          <a:p>
            <a:pPr>
              <a:lnSpc>
                <a:spcPct val="80000"/>
              </a:lnSpc>
            </a:pPr>
            <a:r>
              <a:rPr lang="en-US" sz="2400"/>
              <a:t>Is organized to ensure that all student tasks are aligned with the goals of in-depth understanding</a:t>
            </a:r>
          </a:p>
          <a:p>
            <a:pPr>
              <a:lnSpc>
                <a:spcPct val="80000"/>
              </a:lnSpc>
            </a:pPr>
            <a:r>
              <a:rPr lang="en-US" sz="2400"/>
              <a:t>Is coherent (organized, unified, sensible) to the student</a:t>
            </a:r>
          </a:p>
          <a:p>
            <a:pPr>
              <a:lnSpc>
                <a:spcPct val="80000"/>
              </a:lnSpc>
            </a:pPr>
            <a:r>
              <a:rPr lang="en-US" sz="2400"/>
              <a:t>Is mentally and affectively engaging to the learner</a:t>
            </a:r>
          </a:p>
          <a:p>
            <a:pPr>
              <a:lnSpc>
                <a:spcPct val="80000"/>
              </a:lnSpc>
            </a:pPr>
            <a:r>
              <a:rPr lang="en-US" sz="2400"/>
              <a:t>Recognizes and supports the need of each learner to make sense of ideas and information, reconstructing older understandings with new ones</a:t>
            </a:r>
          </a:p>
          <a:p>
            <a:pPr>
              <a:lnSpc>
                <a:spcPct val="80000"/>
              </a:lnSpc>
            </a:pPr>
            <a:r>
              <a:rPr lang="en-US" sz="2400"/>
              <a:t>Is joyful-or at least satisfying</a:t>
            </a:r>
          </a:p>
          <a:p>
            <a:pPr>
              <a:lnSpc>
                <a:spcPct val="80000"/>
              </a:lnSpc>
            </a:pPr>
            <a:r>
              <a:rPr lang="en-US" sz="2400"/>
              <a:t>Provides choices for the learner</a:t>
            </a:r>
          </a:p>
          <a:p>
            <a:pPr>
              <a:lnSpc>
                <a:spcPct val="80000"/>
              </a:lnSpc>
            </a:pPr>
            <a:r>
              <a:rPr lang="en-US" sz="2400"/>
              <a:t>Allows meaningful collaboration</a:t>
            </a:r>
          </a:p>
        </p:txBody>
      </p:sp>
      <p:pic>
        <p:nvPicPr>
          <p:cNvPr id="18438" name="Picture 6"/>
          <p:cNvPicPr>
            <a:picLocks noChangeArrowheads="1"/>
          </p:cNvPicPr>
          <p:nvPr/>
        </p:nvPicPr>
        <p:blipFill>
          <a:blip r:embed="rId3" cstate="screen"/>
          <a:srcRect/>
          <a:stretch>
            <a:fillRect/>
          </a:stretch>
        </p:blipFill>
        <p:spPr bwMode="auto">
          <a:xfrm>
            <a:off x="5715000" y="76200"/>
            <a:ext cx="2743200" cy="17526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048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0484" name="Rectangle 4"/>
          <p:cNvSpPr>
            <a:spLocks noGrp="1" noChangeArrowheads="1"/>
          </p:cNvSpPr>
          <p:nvPr>
            <p:ph type="title"/>
          </p:nvPr>
        </p:nvSpPr>
        <p:spPr>
          <a:xfrm>
            <a:off x="230188" y="152400"/>
            <a:ext cx="4416425" cy="1139825"/>
          </a:xfrm>
          <a:solidFill>
            <a:srgbClr val="FFCC18"/>
          </a:solidFill>
          <a:ln cap="flat">
            <a:solidFill>
              <a:schemeClr val="tx1"/>
            </a:solidFill>
          </a:ln>
        </p:spPr>
        <p:txBody>
          <a:bodyPr/>
          <a:lstStyle/>
          <a:p>
            <a:pPr algn="l"/>
            <a:r>
              <a:rPr lang="en-US" sz="3600" b="1" u="sng"/>
              <a:t>Effective Curriculum</a:t>
            </a:r>
            <a:r>
              <a:rPr lang="en-US" sz="2800" b="1"/>
              <a:t> for All Learners</a:t>
            </a:r>
          </a:p>
        </p:txBody>
      </p:sp>
      <p:sp>
        <p:nvSpPr>
          <p:cNvPr id="20485" name="Rectangle 5"/>
          <p:cNvSpPr>
            <a:spLocks noGrp="1" noChangeArrowheads="1"/>
          </p:cNvSpPr>
          <p:nvPr>
            <p:ph type="body" idx="1"/>
          </p:nvPr>
        </p:nvSpPr>
        <p:spPr>
          <a:xfrm>
            <a:off x="152400" y="1752600"/>
            <a:ext cx="8686800" cy="5029200"/>
          </a:xfrm>
          <a:solidFill>
            <a:srgbClr val="FF7518"/>
          </a:solidFill>
          <a:ln/>
        </p:spPr>
        <p:txBody>
          <a:bodyPr/>
          <a:lstStyle/>
          <a:p>
            <a:pPr>
              <a:lnSpc>
                <a:spcPct val="70000"/>
              </a:lnSpc>
            </a:pPr>
            <a:r>
              <a:rPr lang="en-US" sz="2400"/>
              <a:t>Is focused on products (sometimes students make or do) that matter to students</a:t>
            </a:r>
          </a:p>
          <a:p>
            <a:pPr>
              <a:lnSpc>
                <a:spcPct val="70000"/>
              </a:lnSpc>
            </a:pPr>
            <a:r>
              <a:rPr lang="en-US" sz="2400"/>
              <a:t>Connects with students’ lives and worlds</a:t>
            </a:r>
          </a:p>
          <a:p>
            <a:pPr>
              <a:lnSpc>
                <a:spcPct val="70000"/>
              </a:lnSpc>
            </a:pPr>
            <a:r>
              <a:rPr lang="en-US" sz="2400"/>
              <a:t>Is fresh and surprising</a:t>
            </a:r>
          </a:p>
          <a:p>
            <a:pPr>
              <a:lnSpc>
                <a:spcPct val="70000"/>
              </a:lnSpc>
            </a:pPr>
            <a:r>
              <a:rPr lang="en-US" sz="2400"/>
              <a:t>Seems real, purposeful, useful to students</a:t>
            </a:r>
          </a:p>
          <a:p>
            <a:pPr>
              <a:lnSpc>
                <a:spcPct val="70000"/>
              </a:lnSpc>
            </a:pPr>
            <a:r>
              <a:rPr lang="en-US" sz="2400"/>
              <a:t>Is rich</a:t>
            </a:r>
          </a:p>
          <a:p>
            <a:pPr>
              <a:lnSpc>
                <a:spcPct val="70000"/>
              </a:lnSpc>
            </a:pPr>
            <a:r>
              <a:rPr lang="en-US" sz="2400"/>
              <a:t>Deals with profound ideas</a:t>
            </a:r>
          </a:p>
          <a:p>
            <a:pPr>
              <a:lnSpc>
                <a:spcPct val="70000"/>
              </a:lnSpc>
            </a:pPr>
            <a:r>
              <a:rPr lang="en-US" sz="2400"/>
              <a:t>Calls on students to use what they learn in interesting and important ways</a:t>
            </a:r>
          </a:p>
          <a:p>
            <a:pPr>
              <a:lnSpc>
                <a:spcPct val="70000"/>
              </a:lnSpc>
            </a:pPr>
            <a:r>
              <a:rPr lang="en-US" sz="2400"/>
              <a:t>Aids students in developing a fruitful consciousness of their thinking</a:t>
            </a:r>
          </a:p>
          <a:p>
            <a:pPr>
              <a:lnSpc>
                <a:spcPct val="70000"/>
              </a:lnSpc>
            </a:pPr>
            <a:r>
              <a:rPr lang="en-US" sz="2400"/>
              <a:t>Helps learners monitor and adapt their ways of working to ensure competent approaches to problem solving</a:t>
            </a:r>
          </a:p>
          <a:p>
            <a:pPr>
              <a:lnSpc>
                <a:spcPct val="70000"/>
              </a:lnSpc>
            </a:pPr>
            <a:r>
              <a:rPr lang="en-US" sz="2400"/>
              <a:t>Involves students in setting goals for their learning and assessing their progress toward those goals</a:t>
            </a:r>
          </a:p>
          <a:p>
            <a:pPr>
              <a:lnSpc>
                <a:spcPct val="70000"/>
              </a:lnSpc>
            </a:pPr>
            <a:r>
              <a:rPr lang="en-US" sz="2400"/>
              <a:t>Stretches the student</a:t>
            </a:r>
          </a:p>
          <a:p>
            <a:pPr>
              <a:lnSpc>
                <a:spcPct val="70000"/>
              </a:lnSpc>
            </a:pPr>
            <a:endParaRPr lang="en-US" sz="2400"/>
          </a:p>
        </p:txBody>
      </p:sp>
      <p:pic>
        <p:nvPicPr>
          <p:cNvPr id="20486" name="Picture 6"/>
          <p:cNvPicPr>
            <a:picLocks noChangeArrowheads="1"/>
          </p:cNvPicPr>
          <p:nvPr/>
        </p:nvPicPr>
        <p:blipFill>
          <a:blip r:embed="rId3" cstate="screen"/>
          <a:srcRect/>
          <a:stretch>
            <a:fillRect/>
          </a:stretch>
        </p:blipFill>
        <p:spPr bwMode="auto">
          <a:xfrm>
            <a:off x="5816600" y="76200"/>
            <a:ext cx="2565400" cy="1600200"/>
          </a:xfrm>
          <a:prstGeom prst="rect">
            <a:avLst/>
          </a:prstGeom>
          <a:noFill/>
          <a:ln w="12700">
            <a:noFill/>
            <a:miter lim="800000"/>
            <a:headEnd/>
            <a:tailEnd/>
          </a:ln>
          <a:effectLst/>
        </p:spPr>
      </p:pic>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10749</Words>
  <Application>Microsoft Office PowerPoint</Application>
  <PresentationFormat>On-screen Show (4:3)</PresentationFormat>
  <Paragraphs>574</Paragraphs>
  <Slides>35</Slides>
  <Notes>35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Times New Roman</vt:lpstr>
      <vt:lpstr>Wingdings</vt:lpstr>
      <vt:lpstr>Default Design</vt:lpstr>
      <vt:lpstr>An Introduction and Overview of the Parallel Curriculum Model: Promise and Process</vt:lpstr>
      <vt:lpstr>Our Advance Organizer</vt:lpstr>
      <vt:lpstr>The Elephant in the Room: What does qualitatively differentiated curriculum really look like?</vt:lpstr>
      <vt:lpstr>Who has addressed this question in the past?</vt:lpstr>
      <vt:lpstr>The Rationale for an Evolving Conception of  Curriculum to Develop Expertise or “Why do we need to think differently  about curriculum than we have in the past?”</vt:lpstr>
      <vt:lpstr>Which Statements Reflect Your Beliefs About Curriculum?  </vt:lpstr>
      <vt:lpstr>Theoretical Underpinnings  of the Parallel Curriculum Model</vt:lpstr>
      <vt:lpstr>Effective Curriculum for All Learners</vt:lpstr>
      <vt:lpstr>Effective Curriculum for All Learners</vt:lpstr>
      <vt:lpstr>Slide 10</vt:lpstr>
      <vt:lpstr>Slide 11</vt:lpstr>
      <vt:lpstr>Slide 12</vt:lpstr>
      <vt:lpstr>Slide 13</vt:lpstr>
      <vt:lpstr>Guiding Questions that Support the Ascending Levels of Intellectual Demand</vt:lpstr>
      <vt:lpstr>Slide 15</vt:lpstr>
      <vt:lpstr>Slide 16</vt:lpstr>
      <vt:lpstr>Slide 17</vt:lpstr>
      <vt:lpstr>The Parallel Curriculum: Four Facets of Qualitatively Differentiated Curriculum</vt:lpstr>
      <vt:lpstr>Slide 19</vt:lpstr>
      <vt:lpstr> Your Questions and Concerns</vt:lpstr>
      <vt:lpstr>What is curriculum?</vt:lpstr>
      <vt:lpstr>What are the ten components of a comprehensive curriculum unit, lesson, or task?</vt:lpstr>
      <vt:lpstr>Key Components of Comprehensive Curriculum</vt:lpstr>
      <vt:lpstr>Slide 24</vt:lpstr>
      <vt:lpstr>Slide 25</vt:lpstr>
      <vt:lpstr>Slide 26</vt:lpstr>
      <vt:lpstr>Selected Teaching Strategies</vt:lpstr>
      <vt:lpstr>Selected Teaching Strategies</vt:lpstr>
      <vt:lpstr>Selected Teaching Strategies</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and Overview of the Parallel Curriculum Model: Promise and Process</dc:title>
  <dc:creator>Steven</dc:creator>
  <cp:lastModifiedBy>Steven</cp:lastModifiedBy>
  <cp:revision>3</cp:revision>
  <dcterms:modified xsi:type="dcterms:W3CDTF">2010-06-20T06:12:34Z</dcterms:modified>
</cp:coreProperties>
</file>